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  <p:sldMasterId id="2147483696" r:id="rId2"/>
  </p:sldMasterIdLst>
  <p:notesMasterIdLst>
    <p:notesMasterId r:id="rId34"/>
  </p:notesMasterIdLst>
  <p:sldIdLst>
    <p:sldId id="256" r:id="rId3"/>
    <p:sldId id="327" r:id="rId4"/>
    <p:sldId id="257" r:id="rId5"/>
    <p:sldId id="258" r:id="rId6"/>
    <p:sldId id="273" r:id="rId7"/>
    <p:sldId id="259" r:id="rId8"/>
    <p:sldId id="279" r:id="rId9"/>
    <p:sldId id="326" r:id="rId10"/>
    <p:sldId id="276" r:id="rId11"/>
    <p:sldId id="336" r:id="rId12"/>
    <p:sldId id="328" r:id="rId13"/>
    <p:sldId id="337" r:id="rId14"/>
    <p:sldId id="330" r:id="rId15"/>
    <p:sldId id="331" r:id="rId16"/>
    <p:sldId id="332" r:id="rId17"/>
    <p:sldId id="265" r:id="rId18"/>
    <p:sldId id="286" r:id="rId19"/>
    <p:sldId id="334" r:id="rId20"/>
    <p:sldId id="338" r:id="rId21"/>
    <p:sldId id="329" r:id="rId22"/>
    <p:sldId id="335" r:id="rId23"/>
    <p:sldId id="311" r:id="rId24"/>
    <p:sldId id="312" r:id="rId25"/>
    <p:sldId id="313" r:id="rId26"/>
    <p:sldId id="314" r:id="rId27"/>
    <p:sldId id="315" r:id="rId28"/>
    <p:sldId id="316" r:id="rId29"/>
    <p:sldId id="317" r:id="rId30"/>
    <p:sldId id="318" r:id="rId31"/>
    <p:sldId id="319" r:id="rId32"/>
    <p:sldId id="320" r:id="rId3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575"/>
    <a:srgbClr val="C4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22" d="100"/>
          <a:sy n="122" d="100"/>
        </p:scale>
        <p:origin x="114" y="12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0ADE40-AA7E-4629-A543-62E83C67641D}" type="datetimeFigureOut">
              <a:rPr lang="en-US" smtClean="0"/>
              <a:t>9/12/2024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D074A8-E05C-4C59-843B-C64BFD6CBB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1050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/>
              <a:t>Very </a:t>
            </a:r>
            <a:r>
              <a:rPr lang="de-AT" dirty="0" err="1"/>
              <a:t>basic</a:t>
            </a:r>
            <a:r>
              <a:rPr lang="de-AT" dirty="0"/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AT" dirty="0" err="1"/>
              <a:t>You</a:t>
            </a:r>
            <a:r>
              <a:rPr lang="de-AT" dirty="0"/>
              <a:t> </a:t>
            </a:r>
            <a:r>
              <a:rPr lang="de-AT" dirty="0" err="1"/>
              <a:t>have</a:t>
            </a:r>
            <a:r>
              <a:rPr lang="de-AT" dirty="0"/>
              <a:t> </a:t>
            </a:r>
            <a:r>
              <a:rPr lang="de-AT" dirty="0" err="1"/>
              <a:t>your</a:t>
            </a:r>
            <a:r>
              <a:rPr lang="de-AT" dirty="0"/>
              <a:t> sample </a:t>
            </a:r>
            <a:r>
              <a:rPr lang="de-AT" dirty="0" err="1"/>
              <a:t>with</a:t>
            </a:r>
            <a:r>
              <a:rPr lang="de-AT" dirty="0"/>
              <a:t> </a:t>
            </a:r>
            <a:r>
              <a:rPr lang="de-AT" dirty="0" err="1"/>
              <a:t>your</a:t>
            </a:r>
            <a:r>
              <a:rPr lang="de-AT" dirty="0"/>
              <a:t> </a:t>
            </a:r>
            <a:r>
              <a:rPr lang="de-AT" dirty="0" err="1"/>
              <a:t>proteins</a:t>
            </a:r>
            <a:r>
              <a:rPr lang="de-AT" dirty="0"/>
              <a:t> in </a:t>
            </a:r>
            <a:r>
              <a:rPr lang="de-AT" dirty="0" err="1"/>
              <a:t>it</a:t>
            </a:r>
            <a:endParaRPr lang="de-AT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AT" dirty="0" err="1"/>
              <a:t>You</a:t>
            </a:r>
            <a:r>
              <a:rPr lang="de-AT" dirty="0"/>
              <a:t> </a:t>
            </a:r>
            <a:r>
              <a:rPr lang="de-AT" dirty="0" err="1"/>
              <a:t>add</a:t>
            </a:r>
            <a:r>
              <a:rPr lang="de-AT" dirty="0"/>
              <a:t> </a:t>
            </a:r>
            <a:r>
              <a:rPr lang="de-AT" dirty="0" err="1"/>
              <a:t>your</a:t>
            </a:r>
            <a:r>
              <a:rPr lang="de-AT" dirty="0"/>
              <a:t> </a:t>
            </a:r>
            <a:r>
              <a:rPr lang="de-AT" dirty="0" err="1"/>
              <a:t>crosslinker</a:t>
            </a:r>
            <a:endParaRPr lang="de-AT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AT" dirty="0" err="1"/>
              <a:t>You</a:t>
            </a:r>
            <a:r>
              <a:rPr lang="de-AT" dirty="0"/>
              <a:t> </a:t>
            </a:r>
            <a:r>
              <a:rPr lang="de-AT" dirty="0" err="1"/>
              <a:t>digest</a:t>
            </a:r>
            <a:r>
              <a:rPr lang="de-AT" dirty="0"/>
              <a:t> </a:t>
            </a:r>
            <a:r>
              <a:rPr lang="de-AT" dirty="0" err="1"/>
              <a:t>it</a:t>
            </a:r>
            <a:endParaRPr lang="de-AT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AT" dirty="0" err="1"/>
              <a:t>You</a:t>
            </a:r>
            <a:r>
              <a:rPr lang="de-AT" dirty="0"/>
              <a:t> </a:t>
            </a:r>
            <a:r>
              <a:rPr lang="de-AT" dirty="0" err="1"/>
              <a:t>get</a:t>
            </a:r>
            <a:r>
              <a:rPr lang="de-AT" dirty="0"/>
              <a:t> </a:t>
            </a:r>
            <a:r>
              <a:rPr lang="de-AT" dirty="0" err="1"/>
              <a:t>theses</a:t>
            </a:r>
            <a:r>
              <a:rPr lang="de-AT" dirty="0"/>
              <a:t> </a:t>
            </a:r>
            <a:r>
              <a:rPr lang="de-AT" dirty="0" err="1"/>
              <a:t>smaller</a:t>
            </a:r>
            <a:r>
              <a:rPr lang="de-AT" dirty="0"/>
              <a:t> </a:t>
            </a:r>
            <a:r>
              <a:rPr lang="de-AT" dirty="0" err="1"/>
              <a:t>connected</a:t>
            </a:r>
            <a:r>
              <a:rPr lang="de-AT" dirty="0"/>
              <a:t> </a:t>
            </a:r>
            <a:r>
              <a:rPr lang="de-AT" dirty="0" err="1"/>
              <a:t>fragment</a:t>
            </a:r>
            <a:r>
              <a:rPr lang="de-AT" dirty="0"/>
              <a:t> </a:t>
            </a:r>
            <a:r>
              <a:rPr lang="de-AT" dirty="0" err="1"/>
              <a:t>called</a:t>
            </a:r>
            <a:r>
              <a:rPr lang="de-AT" dirty="0"/>
              <a:t> </a:t>
            </a:r>
            <a:r>
              <a:rPr lang="de-AT" dirty="0" err="1"/>
              <a:t>alpha</a:t>
            </a:r>
            <a:r>
              <a:rPr lang="de-AT" dirty="0"/>
              <a:t> and </a:t>
            </a:r>
            <a:r>
              <a:rPr lang="de-AT" dirty="0" err="1"/>
              <a:t>beta</a:t>
            </a:r>
            <a:r>
              <a:rPr lang="de-AT" dirty="0"/>
              <a:t> </a:t>
            </a:r>
            <a:r>
              <a:rPr lang="de-AT" dirty="0" err="1"/>
              <a:t>peptide</a:t>
            </a:r>
            <a:endParaRPr lang="de-AT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AT" dirty="0" err="1"/>
              <a:t>They</a:t>
            </a:r>
            <a:r>
              <a:rPr lang="de-AT" dirty="0"/>
              <a:t> </a:t>
            </a:r>
            <a:r>
              <a:rPr lang="de-AT" dirty="0" err="1"/>
              <a:t>are</a:t>
            </a:r>
            <a:r>
              <a:rPr lang="de-AT" dirty="0"/>
              <a:t> </a:t>
            </a:r>
            <a:r>
              <a:rPr lang="de-AT" dirty="0" err="1"/>
              <a:t>analyzed</a:t>
            </a:r>
            <a:r>
              <a:rPr lang="de-AT" dirty="0"/>
              <a:t> on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mass</a:t>
            </a:r>
            <a:r>
              <a:rPr lang="de-AT" dirty="0"/>
              <a:t> </a:t>
            </a:r>
            <a:r>
              <a:rPr lang="de-AT" dirty="0" err="1"/>
              <a:t>spectrometer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496B92-2939-4737-8CD8-0E3AC204701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2204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2/8/2024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CB289-27C0-4A95-A181-ECE1A0010B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91110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2/8/2024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CB289-27C0-4A95-A181-ECE1A0010B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5103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2/8/2024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CB289-27C0-4A95-A181-ECE1A0010B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3626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F8DF8-81AB-0FC4-CB0E-8AFAE0619A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A80E53-A274-5FA0-4FFE-97B42A9A7D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e-A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69A3A4-609F-9022-4CCE-F5AC03CD94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1DEF1-FE14-4C69-83E9-6ECD80C4B673}" type="datetimeFigureOut">
              <a:rPr lang="de-AT" smtClean="0"/>
              <a:t>12.09.2024</a:t>
            </a:fld>
            <a:endParaRPr lang="de-A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65286A-C19B-269B-2AAD-E821BFFA60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58E03B-C640-8F5C-4707-FA0B67FBD0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DBA2E-43E7-4812-BF49-D52C47CF7D78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5185447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9CE6A-7E76-DCEE-0302-D9081661F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4A46FA-CF78-EA02-9239-BF568067AA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A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3B19B6-30C3-720F-1FA3-91570D878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1DEF1-FE14-4C69-83E9-6ECD80C4B673}" type="datetimeFigureOut">
              <a:rPr lang="de-AT" smtClean="0"/>
              <a:t>12.09.2024</a:t>
            </a:fld>
            <a:endParaRPr lang="de-A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834855-093F-EB3C-E671-38AD20D711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D3575D-7AF6-A0D3-5ED4-D5641B190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DBA2E-43E7-4812-BF49-D52C47CF7D78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7747938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A259D9-2417-A0B1-E21C-C2DAB71AAA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D052BC-530C-B752-75DE-943DD2068A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14BECB-1D62-BEC3-7C22-BE2A4FC8FC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1DEF1-FE14-4C69-83E9-6ECD80C4B673}" type="datetimeFigureOut">
              <a:rPr lang="de-AT" smtClean="0"/>
              <a:t>12.09.2024</a:t>
            </a:fld>
            <a:endParaRPr lang="de-A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19EF3D-029C-D0AE-D47E-5F5C6B4AE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33C9F0-4CBB-1DEC-61B3-B52B23F60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DBA2E-43E7-4812-BF49-D52C47CF7D78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8435732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94095-4FA6-28B4-2B3D-F8F1981FB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448CE0-7AF5-1295-2FE0-CC2F9AA80A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A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C6D599-7716-6FE0-694E-498E40E89E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A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AFD908-C0A6-6CB4-C166-73C80BE67A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1DEF1-FE14-4C69-83E9-6ECD80C4B673}" type="datetimeFigureOut">
              <a:rPr lang="de-AT" smtClean="0"/>
              <a:t>12.09.2024</a:t>
            </a:fld>
            <a:endParaRPr lang="de-A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9724E8-11B8-2DD0-C555-408876D1DB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8F9673-CEDA-003A-AD19-520CC246C8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DBA2E-43E7-4812-BF49-D52C47CF7D78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0925531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A2430E-FE57-D33F-38FB-7D338998E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9E6FCB-E43A-A1EC-2327-A3D68FBB16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6422AC-187B-4D34-1BB6-FB2EB97CB0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A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681531-6E60-4939-4164-05EA9036803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1CBD3EA-713A-FA04-3F12-FE0CD415033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A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D226573-30DC-A1CA-0189-872AE4497B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1DEF1-FE14-4C69-83E9-6ECD80C4B673}" type="datetimeFigureOut">
              <a:rPr lang="de-AT" smtClean="0"/>
              <a:t>12.09.2024</a:t>
            </a:fld>
            <a:endParaRPr lang="de-A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0838A9B-1634-255C-7AF5-5AA7AC6E01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BEF0DDE-372B-482B-1A02-E5952EC1B5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DBA2E-43E7-4812-BF49-D52C47CF7D78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04857133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FF9B42-F4C0-18EC-1CCB-030FEB00F0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15B5D3A-F688-EAF8-770C-CADC58F0AC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1DEF1-FE14-4C69-83E9-6ECD80C4B673}" type="datetimeFigureOut">
              <a:rPr lang="de-AT" smtClean="0"/>
              <a:t>12.09.2024</a:t>
            </a:fld>
            <a:endParaRPr lang="de-A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FB13AA-C70D-2F3D-FD35-99D943319A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46848F-71E1-A9BB-C89D-843046EB01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DBA2E-43E7-4812-BF49-D52C47CF7D78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18714115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4405D12-3633-6BEF-2863-C27948090C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1DEF1-FE14-4C69-83E9-6ECD80C4B673}" type="datetimeFigureOut">
              <a:rPr lang="de-AT" smtClean="0"/>
              <a:t>12.09.2024</a:t>
            </a:fld>
            <a:endParaRPr lang="de-A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4EEE33-44C0-03B9-0C6D-5528507E97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B1759E-A6A8-93C9-771D-D29A146447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DBA2E-43E7-4812-BF49-D52C47CF7D78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29116337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F0B971-699A-2D2F-B10E-09D08D4B50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42561F-72AD-AFD0-CCB3-736347F929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A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A170B9-4FF9-0C7C-621C-523B2AEDB3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BAD3C8-610C-0A40-D14C-DF41026CB7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1DEF1-FE14-4C69-83E9-6ECD80C4B673}" type="datetimeFigureOut">
              <a:rPr lang="de-AT" smtClean="0"/>
              <a:t>12.09.2024</a:t>
            </a:fld>
            <a:endParaRPr lang="de-A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56C6E1-09CA-BD95-EAF8-C2B92438B8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025C45-204E-D156-FB0A-5BF84B6ABC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DBA2E-43E7-4812-BF49-D52C47CF7D78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2218279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2/8/2024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CB289-27C0-4A95-A181-ECE1A0010B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49524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CB7BD-3E3E-401B-DC9D-F9552DDBCE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C2380B-E00D-E024-CD24-2E1C0FB16FD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A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DF761D-5A2D-8CFD-7620-2308BFBADB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039ADD-220E-44CC-DBD1-B4899E9F1D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1DEF1-FE14-4C69-83E9-6ECD80C4B673}" type="datetimeFigureOut">
              <a:rPr lang="de-AT" smtClean="0"/>
              <a:t>12.09.2024</a:t>
            </a:fld>
            <a:endParaRPr lang="de-A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1C675E-EAC2-0775-3F82-394CF05C7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453FEF-188D-280F-9C3C-244A8D196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DBA2E-43E7-4812-BF49-D52C47CF7D78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88128466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51DAC-2F3F-701E-ECED-C2B86E36B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6927DD2-14FB-4D51-3F94-F56AF808C7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A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DA0E08-F85A-D4E6-DAD3-7A261919C5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1DEF1-FE14-4C69-83E9-6ECD80C4B673}" type="datetimeFigureOut">
              <a:rPr lang="de-AT" smtClean="0"/>
              <a:t>12.09.2024</a:t>
            </a:fld>
            <a:endParaRPr lang="de-A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D918B6-B05F-6E6A-6767-AF0CB943DF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986AE6-402D-BD56-EEEF-94BD2B939C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DBA2E-43E7-4812-BF49-D52C47CF7D78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0866267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E415778-040A-6561-FB12-B1F8B05DE52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386DBF2-0B09-DF91-2977-5D89B26A35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A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2F1326-89A9-D737-2232-9CA898737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1DEF1-FE14-4C69-83E9-6ECD80C4B673}" type="datetimeFigureOut">
              <a:rPr lang="de-AT" smtClean="0"/>
              <a:t>12.09.2024</a:t>
            </a:fld>
            <a:endParaRPr lang="de-A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0B196B-1C90-9389-68FF-355777506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0E6787-B532-1164-5AFF-90129B490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DBA2E-43E7-4812-BF49-D52C47CF7D78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7309946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2/8/2024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CB289-27C0-4A95-A181-ECE1A0010B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6497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2/8/2024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CB289-27C0-4A95-A181-ECE1A0010B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5611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2/8/2024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CB289-27C0-4A95-A181-ECE1A0010B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0570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2/8/2024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CB289-27C0-4A95-A181-ECE1A0010B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6517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2/8/2024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CB289-27C0-4A95-A181-ECE1A0010B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1372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2/8/2024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CB289-27C0-4A95-A181-ECE1A0010B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03011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2/8/2024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CB289-27C0-4A95-A181-ECE1A0010B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4090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2/8/2024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3CB289-27C0-4A95-A181-ECE1A0010B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96765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9BA6255-F8FE-69E4-6687-21E6F6793D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80ED6A-27B8-A66B-CB3D-2EB6D9790A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A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EDCDA4-B3F3-B786-5DBD-F1D0E7C6A9F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B91DEF1-FE14-4C69-83E9-6ECD80C4B673}" type="datetimeFigureOut">
              <a:rPr lang="de-AT" smtClean="0"/>
              <a:t>12.09.2024</a:t>
            </a:fld>
            <a:endParaRPr lang="de-A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D43DCA-E9A9-7A60-E372-A8483C9E6D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A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8F513E-AE2A-5150-E208-F0E6A89F00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5ADBA2E-43E7-4812-BF49-D52C47CF7D78}" type="slidenum">
              <a:rPr lang="de-AT" smtClean="0"/>
              <a:t>‹#›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8141780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jpeg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lack electronic device with a black background&#10;&#10;Description automatically generated">
            <a:extLst>
              <a:ext uri="{FF2B5EF4-FFF2-40B4-BE49-F238E27FC236}">
                <a16:creationId xmlns:a16="http://schemas.microsoft.com/office/drawing/2014/main" id="{E0DE7DAC-BAB8-C8F6-414B-5BAD2DF4E6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857" y="0"/>
            <a:ext cx="10450286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276832-4F82-C0E6-90E7-949B03BED2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62650"/>
            <a:ext cx="9144000" cy="2387600"/>
          </a:xfrm>
        </p:spPr>
        <p:txBody>
          <a:bodyPr>
            <a:normAutofit/>
          </a:bodyPr>
          <a:lstStyle/>
          <a:p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Solving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big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problems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on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small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computers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098DB8-E06F-C752-5A73-E3688DE14E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54092"/>
            <a:ext cx="9144000" cy="1655762"/>
          </a:xfrm>
        </p:spPr>
        <p:txBody>
          <a:bodyPr/>
          <a:lstStyle/>
          <a:p>
            <a:r>
              <a:rPr lang="de-AT" i="1" dirty="0">
                <a:latin typeface="Segoe UI" panose="020B0502040204020203" pitchFamily="34" charset="0"/>
                <a:cs typeface="Segoe UI" panose="020B0502040204020203" pitchFamily="34" charset="0"/>
              </a:rPr>
              <a:t>alternative title:</a:t>
            </a:r>
            <a:b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Proteome-wide Non-Cleavable Crosslink Identification Using Sparse Matrix Multiplication with MS Annika 3.0</a:t>
            </a:r>
          </a:p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Micha Birklbauer, September 2024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0CD4EED-020D-F152-B0DF-D20F97019A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7349" y="-135868"/>
            <a:ext cx="2437301" cy="2856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45DEFBE-EB1A-681D-061B-06C7E7005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CB289-27C0-4A95-A181-ECE1A0010B6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0839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E47F094-CA0A-34B8-09CA-3B7ADA5840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b="1" dirty="0" err="1">
                <a:latin typeface="Segoe UI" panose="020B0502040204020203" pitchFamily="34" charset="0"/>
                <a:cs typeface="Segoe UI" panose="020B0502040204020203" pitchFamily="34" charset="0"/>
              </a:rPr>
              <a:t>Comparison</a:t>
            </a:r>
            <a:r>
              <a:rPr lang="de-AT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b="1" dirty="0" err="1">
                <a:latin typeface="Segoe UI" panose="020B0502040204020203" pitchFamily="34" charset="0"/>
                <a:cs typeface="Segoe UI" panose="020B0502040204020203" pitchFamily="34" charset="0"/>
              </a:rPr>
              <a:t>of</a:t>
            </a:r>
            <a:r>
              <a:rPr lang="de-AT" b="1" dirty="0">
                <a:latin typeface="Segoe UI" panose="020B0502040204020203" pitchFamily="34" charset="0"/>
                <a:cs typeface="Segoe UI" panose="020B0502040204020203" pitchFamily="34" charset="0"/>
              </a:rPr>
              <a:t> MS Annika 3.0 </a:t>
            </a:r>
            <a:r>
              <a:rPr lang="de-AT" b="1" dirty="0" err="1">
                <a:latin typeface="Segoe UI" panose="020B0502040204020203" pitchFamily="34" charset="0"/>
                <a:cs typeface="Segoe UI" panose="020B0502040204020203" pitchFamily="34" charset="0"/>
              </a:rPr>
              <a:t>to</a:t>
            </a:r>
            <a:r>
              <a:rPr lang="de-AT" b="1" dirty="0">
                <a:latin typeface="Segoe UI" panose="020B0502040204020203" pitchFamily="34" charset="0"/>
                <a:cs typeface="Segoe UI" panose="020B0502040204020203" pitchFamily="34" charset="0"/>
              </a:rPr>
              <a:t> Other Search </a:t>
            </a:r>
            <a:r>
              <a:rPr lang="de-AT" b="1" dirty="0" err="1">
                <a:latin typeface="Segoe UI" panose="020B0502040204020203" pitchFamily="34" charset="0"/>
                <a:cs typeface="Segoe UI" panose="020B0502040204020203" pitchFamily="34" charset="0"/>
              </a:rPr>
              <a:t>Engines</a:t>
            </a:r>
            <a:endParaRPr lang="en-US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6A47EC7-868D-87D9-E10B-6A5111929F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Dataset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by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Beveridge </a:t>
            </a:r>
            <a:r>
              <a:rPr lang="de-AT" i="1" dirty="0">
                <a:latin typeface="Segoe UI" panose="020B0502040204020203" pitchFamily="34" charset="0"/>
                <a:cs typeface="Segoe UI" panose="020B0502040204020203" pitchFamily="34" charset="0"/>
              </a:rPr>
              <a:t>et al. 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→ PXD014337</a:t>
            </a:r>
          </a:p>
          <a:p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Synthetic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peptides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cross-linked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with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DSS</a:t>
            </a:r>
          </a:p>
          <a:p>
            <a:pPr marL="457200" lvl="1" indent="0">
              <a:buNone/>
            </a:pP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→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allows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calculation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of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“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true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“ FDR</a:t>
            </a:r>
          </a:p>
          <a:p>
            <a:pPr marL="457200" lvl="1" indent="0">
              <a:buNone/>
            </a:pP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→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allows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assessment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of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which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crosslinks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are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true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positive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identifications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b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   and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which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are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false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positive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identifications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Comparison against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MaxLynx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(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MaxQuant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),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MeroX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pLink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xiSearch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and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XlinkX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b="1" u="sng" dirty="0">
                <a:latin typeface="Segoe UI" panose="020B0502040204020203" pitchFamily="34" charset="0"/>
                <a:cs typeface="Segoe UI" panose="020B0502040204020203" pitchFamily="34" charset="0"/>
              </a:rPr>
              <a:t>Goal: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Identify as many true positive crosslinks as possible while staying close to 1% FDR</a:t>
            </a:r>
            <a:endParaRPr lang="de-AT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CED231-3890-1D19-0750-07E04EDC5F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CB289-27C0-4A95-A181-ECE1A0010B6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0458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7CA598-863B-E942-FDA8-C35544C23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CB289-27C0-4A95-A181-ECE1A0010B62}" type="slidenum">
              <a:rPr lang="en-US" smtClean="0"/>
              <a:t>11</a:t>
            </a:fld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C4D6751D-6541-A9FE-D22F-9F29DCCAB3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406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4E0C12-C168-FAF6-814E-9E240F254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b="1" dirty="0">
                <a:latin typeface="Segoe UI" panose="020B0502040204020203" pitchFamily="34" charset="0"/>
                <a:cs typeface="Segoe UI" panose="020B0502040204020203" pitchFamily="34" charset="0"/>
              </a:rPr>
              <a:t>The Real Test: Large </a:t>
            </a:r>
            <a:r>
              <a:rPr lang="de-AT" b="1" dirty="0" err="1">
                <a:latin typeface="Segoe UI" panose="020B0502040204020203" pitchFamily="34" charset="0"/>
                <a:cs typeface="Segoe UI" panose="020B0502040204020203" pitchFamily="34" charset="0"/>
              </a:rPr>
              <a:t>Scale</a:t>
            </a:r>
            <a:r>
              <a:rPr lang="de-AT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b="1" dirty="0" err="1">
                <a:latin typeface="Segoe UI" panose="020B0502040204020203" pitchFamily="34" charset="0"/>
                <a:cs typeface="Segoe UI" panose="020B0502040204020203" pitchFamily="34" charset="0"/>
              </a:rPr>
              <a:t>Proteome</a:t>
            </a:r>
            <a:r>
              <a:rPr lang="de-AT" b="1" dirty="0">
                <a:latin typeface="Segoe UI" panose="020B0502040204020203" pitchFamily="34" charset="0"/>
                <a:cs typeface="Segoe UI" panose="020B0502040204020203" pitchFamily="34" charset="0"/>
              </a:rPr>
              <a:t>-Wide </a:t>
            </a:r>
            <a:r>
              <a:rPr lang="de-AT" b="1" dirty="0" err="1">
                <a:latin typeface="Segoe UI" panose="020B0502040204020203" pitchFamily="34" charset="0"/>
                <a:cs typeface="Segoe UI" panose="020B0502040204020203" pitchFamily="34" charset="0"/>
              </a:rPr>
              <a:t>Crosslink</a:t>
            </a:r>
            <a:r>
              <a:rPr lang="de-AT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b="1" dirty="0" err="1">
                <a:latin typeface="Segoe UI" panose="020B0502040204020203" pitchFamily="34" charset="0"/>
                <a:cs typeface="Segoe UI" panose="020B0502040204020203" pitchFamily="34" charset="0"/>
              </a:rPr>
              <a:t>Identification</a:t>
            </a:r>
            <a:endParaRPr lang="en-US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B50E68-1F2D-8C43-068A-4BB0765277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Mass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spectra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from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i="1" dirty="0">
                <a:latin typeface="Segoe UI" panose="020B0502040204020203" pitchFamily="34" charset="0"/>
                <a:cs typeface="Segoe UI" panose="020B0502040204020203" pitchFamily="34" charset="0"/>
              </a:rPr>
              <a:t>C. </a:t>
            </a:r>
            <a:r>
              <a:rPr lang="de-AT" i="1" dirty="0" err="1">
                <a:latin typeface="Segoe UI" panose="020B0502040204020203" pitchFamily="34" charset="0"/>
                <a:cs typeface="Segoe UI" panose="020B0502040204020203" pitchFamily="34" charset="0"/>
              </a:rPr>
              <a:t>elegans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nuclei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samples</a:t>
            </a:r>
            <a:endParaRPr lang="de-AT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Samples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cross-linked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with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DSG</a:t>
            </a:r>
          </a:p>
          <a:p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Comparison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of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two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searches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</a:p>
          <a:p>
            <a:pPr lvl="1"/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Searched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against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database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of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most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abundant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proteins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(n ≈ 3000)</a:t>
            </a:r>
          </a:p>
          <a:p>
            <a:pPr lvl="1"/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Searched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against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full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i="1" dirty="0">
                <a:latin typeface="Segoe UI" panose="020B0502040204020203" pitchFamily="34" charset="0"/>
                <a:cs typeface="Segoe UI" panose="020B0502040204020203" pitchFamily="34" charset="0"/>
              </a:rPr>
              <a:t>C. </a:t>
            </a:r>
            <a:r>
              <a:rPr lang="de-AT" i="1" dirty="0" err="1">
                <a:latin typeface="Segoe UI" panose="020B0502040204020203" pitchFamily="34" charset="0"/>
                <a:cs typeface="Segoe UI" panose="020B0502040204020203" pitchFamily="34" charset="0"/>
              </a:rPr>
              <a:t>elegans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proteome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using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all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sequences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available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in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UniProt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(n ≈ 26 000)</a:t>
            </a:r>
          </a:p>
          <a:p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Validated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for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1% FDR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with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xiFDR</a:t>
            </a:r>
            <a:endParaRPr lang="de-AT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319E3C-326F-455D-34B8-25CF7DCB4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CB289-27C0-4A95-A181-ECE1A0010B6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4853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23B6B47B-C424-9FBA-D45B-14A94AD26D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6062" y="0"/>
            <a:ext cx="10299875" cy="68580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D22B501-3149-44F6-FE0C-727723E0F1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DBA2E-43E7-4812-BF49-D52C47CF7D78}" type="slidenum">
              <a:rPr lang="de-AT" smtClean="0"/>
              <a:t>13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2877929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D2E86DAF-E163-10DC-D6E9-5005A251D0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589" y="145972"/>
            <a:ext cx="6231824" cy="656605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336980E-4E43-8DED-883E-AA456FBC2CD5}"/>
              </a:ext>
            </a:extLst>
          </p:cNvPr>
          <p:cNvSpPr txBox="1"/>
          <p:nvPr/>
        </p:nvSpPr>
        <p:spPr>
          <a:xfrm>
            <a:off x="7588498" y="2736502"/>
            <a:ext cx="361094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de-AT" sz="2800" dirty="0" err="1">
                <a:latin typeface="Segoe UI" panose="020B0502040204020203" pitchFamily="34" charset="0"/>
                <a:cs typeface="Segoe UI" panose="020B0502040204020203" pitchFamily="34" charset="0"/>
              </a:rPr>
              <a:t>Refined</a:t>
            </a:r>
            <a:r>
              <a:rPr lang="de-AT" sz="28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sz="2800" dirty="0" err="1">
                <a:latin typeface="Segoe UI" panose="020B0502040204020203" pitchFamily="34" charset="0"/>
                <a:cs typeface="Segoe UI" panose="020B0502040204020203" pitchFamily="34" charset="0"/>
              </a:rPr>
              <a:t>structure</a:t>
            </a:r>
            <a:r>
              <a:rPr lang="de-AT" sz="28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sz="2800" dirty="0" err="1">
                <a:latin typeface="Segoe UI" panose="020B0502040204020203" pitchFamily="34" charset="0"/>
                <a:cs typeface="Segoe UI" panose="020B0502040204020203" pitchFamily="34" charset="0"/>
              </a:rPr>
              <a:t>of</a:t>
            </a:r>
            <a:r>
              <a:rPr lang="de-AT" sz="28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sz="2800" dirty="0" err="1"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de-AT" sz="2800" dirty="0">
                <a:latin typeface="Segoe UI" panose="020B0502040204020203" pitchFamily="34" charset="0"/>
                <a:cs typeface="Segoe UI" panose="020B0502040204020203" pitchFamily="34" charset="0"/>
              </a:rPr>
              <a:t> Box C/D RNP </a:t>
            </a:r>
            <a:r>
              <a:rPr lang="de-AT" sz="2800" dirty="0" err="1">
                <a:latin typeface="Segoe UI" panose="020B0502040204020203" pitchFamily="34" charset="0"/>
                <a:cs typeface="Segoe UI" panose="020B0502040204020203" pitchFamily="34" charset="0"/>
              </a:rPr>
              <a:t>complex</a:t>
            </a:r>
            <a:r>
              <a:rPr lang="de-AT" sz="2800" dirty="0">
                <a:latin typeface="Segoe UI" panose="020B0502040204020203" pitchFamily="34" charset="0"/>
                <a:cs typeface="Segoe UI" panose="020B0502040204020203" pitchFamily="34" charset="0"/>
              </a:rPr>
              <a:t> in </a:t>
            </a:r>
            <a:r>
              <a:rPr lang="de-AT" sz="2800" i="1" dirty="0">
                <a:latin typeface="Segoe UI" panose="020B0502040204020203" pitchFamily="34" charset="0"/>
                <a:cs typeface="Segoe UI" panose="020B0502040204020203" pitchFamily="34" charset="0"/>
              </a:rPr>
              <a:t>C. </a:t>
            </a:r>
            <a:r>
              <a:rPr lang="de-AT" sz="2800" i="1" dirty="0" err="1">
                <a:latin typeface="Segoe UI" panose="020B0502040204020203" pitchFamily="34" charset="0"/>
                <a:cs typeface="Segoe UI" panose="020B0502040204020203" pitchFamily="34" charset="0"/>
              </a:rPr>
              <a:t>elegans</a:t>
            </a:r>
            <a:endParaRPr lang="en-US" sz="2800" i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3EAEC83-A080-2AF7-51A4-337044379D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DBA2E-43E7-4812-BF49-D52C47CF7D78}" type="slidenum">
              <a:rPr lang="de-AT" smtClean="0"/>
              <a:t>14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1802805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EE942C-99D4-5B2A-C9E2-7F4CDF312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b="1" dirty="0" err="1">
                <a:latin typeface="Segoe UI" panose="020B0502040204020203" pitchFamily="34" charset="0"/>
                <a:cs typeface="Segoe UI" panose="020B0502040204020203" pitchFamily="34" charset="0"/>
              </a:rPr>
              <a:t>Conclusions</a:t>
            </a:r>
            <a:endParaRPr lang="en-US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BCC9929-7ABC-AE8C-5C64-B6F31E2647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MS Annika 3.0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can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successfully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tackle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proteome-wide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non-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cleavable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crosslink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studies</a:t>
            </a:r>
            <a:endParaRPr lang="de-AT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The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implemented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algorithm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is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super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efficient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allowing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proteome-wide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searches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on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commodity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hardware</a:t>
            </a:r>
            <a:endParaRPr lang="de-AT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This will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allow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researchers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to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</a:p>
          <a:p>
            <a:pPr lvl="1"/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Perform non-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cleavable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crosslink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studies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of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complex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samples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that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were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previously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unfeasible</a:t>
            </a:r>
            <a:endParaRPr lang="de-AT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lvl="1"/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Re-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analyze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published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crosslink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data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with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bigger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protein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databases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potentially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uncovering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new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biological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insights</a:t>
            </a:r>
            <a:endParaRPr lang="de-AT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The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algorithm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presents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a transferable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solution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for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big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search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space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problems</a:t>
            </a:r>
            <a:endParaRPr lang="de-AT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4BDF3B-4427-89AF-87DA-533471737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CB289-27C0-4A95-A181-ECE1A0010B6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5268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9CED3E8E-6C42-3782-E888-193A13B759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43600"/>
            <a:ext cx="12192000" cy="9144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DEEA6AD-38B0-B652-18F0-406A7CE32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b="1" dirty="0" err="1">
                <a:latin typeface="Segoe UI" panose="020B0502040204020203" pitchFamily="34" charset="0"/>
                <a:cs typeface="Segoe UI" panose="020B0502040204020203" pitchFamily="34" charset="0"/>
              </a:rPr>
              <a:t>Acknowledgements</a:t>
            </a:r>
            <a:endParaRPr lang="en-US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27E156D-CE95-B906-0768-673DD70DA1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640905"/>
            <a:ext cx="5181600" cy="4351338"/>
          </a:xfrm>
        </p:spPr>
        <p:txBody>
          <a:bodyPr>
            <a:normAutofit/>
          </a:bodyPr>
          <a:lstStyle/>
          <a:p>
            <a:r>
              <a:rPr lang="de-AT" sz="3200" dirty="0" err="1">
                <a:latin typeface="Segoe UI" panose="020B0502040204020203" pitchFamily="34" charset="0"/>
                <a:cs typeface="Segoe UI" panose="020B0502040204020203" pitchFamily="34" charset="0"/>
              </a:rPr>
              <a:t>Fränze</a:t>
            </a:r>
            <a:r>
              <a:rPr lang="de-AT" sz="3200" dirty="0">
                <a:latin typeface="Segoe UI" panose="020B0502040204020203" pitchFamily="34" charset="0"/>
                <a:cs typeface="Segoe UI" panose="020B0502040204020203" pitchFamily="34" charset="0"/>
              </a:rPr>
              <a:t> Müller, Sowmya Geetha, Manuel Matzinger &amp; Karl </a:t>
            </a:r>
            <a:r>
              <a:rPr lang="de-AT" sz="3200" dirty="0" err="1">
                <a:latin typeface="Segoe UI" panose="020B0502040204020203" pitchFamily="34" charset="0"/>
                <a:cs typeface="Segoe UI" panose="020B0502040204020203" pitchFamily="34" charset="0"/>
              </a:rPr>
              <a:t>Mechtler</a:t>
            </a:r>
            <a:endParaRPr lang="de-AT" sz="32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de-AT" sz="3200" dirty="0">
                <a:latin typeface="Segoe UI" panose="020B0502040204020203" pitchFamily="34" charset="0"/>
                <a:cs typeface="Segoe UI" panose="020B0502040204020203" pitchFamily="34" charset="0"/>
              </a:rPr>
              <a:t>Viktoria Dorfer</a:t>
            </a:r>
          </a:p>
          <a:p>
            <a:r>
              <a:rPr lang="de-AT" sz="3200" dirty="0">
                <a:latin typeface="Segoe UI" panose="020B0502040204020203" pitchFamily="34" charset="0"/>
                <a:cs typeface="Segoe UI" panose="020B0502040204020203" pitchFamily="34" charset="0"/>
              </a:rPr>
              <a:t>FWF</a:t>
            </a:r>
          </a:p>
          <a:p>
            <a:r>
              <a:rPr lang="de-AT" sz="3200" dirty="0">
                <a:latin typeface="Segoe UI" panose="020B0502040204020203" pitchFamily="34" charset="0"/>
                <a:cs typeface="Segoe UI" panose="020B0502040204020203" pitchFamily="34" charset="0"/>
              </a:rPr>
              <a:t>The Eigen </a:t>
            </a:r>
            <a:r>
              <a:rPr lang="de-AT" sz="3200" dirty="0" err="1">
                <a:latin typeface="Segoe UI" panose="020B0502040204020203" pitchFamily="34" charset="0"/>
                <a:cs typeface="Segoe UI" panose="020B0502040204020203" pitchFamily="34" charset="0"/>
              </a:rPr>
              <a:t>developers</a:t>
            </a:r>
            <a:r>
              <a:rPr lang="de-AT" sz="3200" dirty="0">
                <a:latin typeface="Segoe UI" panose="020B0502040204020203" pitchFamily="34" charset="0"/>
                <a:cs typeface="Segoe UI" panose="020B0502040204020203" pitchFamily="34" charset="0"/>
              </a:rPr>
              <a:t> &amp; </a:t>
            </a:r>
            <a:r>
              <a:rPr lang="de-AT" sz="3200" dirty="0" err="1">
                <a:latin typeface="Segoe UI" panose="020B0502040204020203" pitchFamily="34" charset="0"/>
                <a:cs typeface="Segoe UI" panose="020B0502040204020203" pitchFamily="34" charset="0"/>
              </a:rPr>
              <a:t>community</a:t>
            </a:r>
            <a:endParaRPr lang="de-AT" sz="32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de-AT" sz="3200" dirty="0">
                <a:latin typeface="Segoe UI" panose="020B0502040204020203" pitchFamily="34" charset="0"/>
                <a:cs typeface="Segoe UI" panose="020B0502040204020203" pitchFamily="34" charset="0"/>
              </a:rPr>
              <a:t>My </a:t>
            </a:r>
            <a:r>
              <a:rPr lang="de-AT" sz="3200" dirty="0" err="1">
                <a:latin typeface="Segoe UI" panose="020B0502040204020203" pitchFamily="34" charset="0"/>
                <a:cs typeface="Segoe UI" panose="020B0502040204020203" pitchFamily="34" charset="0"/>
              </a:rPr>
              <a:t>research</a:t>
            </a:r>
            <a:r>
              <a:rPr lang="de-AT" sz="32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sz="3200" dirty="0" err="1">
                <a:latin typeface="Segoe UI" panose="020B0502040204020203" pitchFamily="34" charset="0"/>
                <a:cs typeface="Segoe UI" panose="020B0502040204020203" pitchFamily="34" charset="0"/>
              </a:rPr>
              <a:t>group</a:t>
            </a:r>
            <a:r>
              <a:rPr lang="de-AT" sz="3200" dirty="0">
                <a:latin typeface="Segoe UI" panose="020B0502040204020203" pitchFamily="34" charset="0"/>
                <a:cs typeface="Segoe UI" panose="020B0502040204020203" pitchFamily="34" charset="0"/>
              </a:rPr>
              <a:t> 😊</a:t>
            </a:r>
          </a:p>
        </p:txBody>
      </p:sp>
      <p:pic>
        <p:nvPicPr>
          <p:cNvPr id="9" name="Content Placeholder 8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BE974465-479F-54E2-47E2-79D168AB34E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1759477"/>
            <a:ext cx="5181600" cy="3910812"/>
          </a:xfrm>
          <a:ln w="38100">
            <a:solidFill>
              <a:schemeClr val="tx1"/>
            </a:solidFill>
          </a:ln>
          <a:effectLst/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BA151C-0B1F-847D-ACFC-3E05498D0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CB289-27C0-4A95-A181-ECE1A0010B62}" type="slidenum">
              <a:rPr lang="en-US" smtClean="0"/>
              <a:t>16</a:t>
            </a:fld>
            <a:endParaRPr lang="en-US"/>
          </a:p>
        </p:txBody>
      </p:sp>
      <p:pic>
        <p:nvPicPr>
          <p:cNvPr id="11" name="Picture 2" descr="D:\reps\Glucostar\docs\publications\2015\ISMB\Borgmann et al\Poster\img\Fh.jpg">
            <a:extLst>
              <a:ext uri="{FF2B5EF4-FFF2-40B4-BE49-F238E27FC236}">
                <a16:creationId xmlns:a16="http://schemas.microsoft.com/office/drawing/2014/main" id="{38ECF768-9D63-EC1F-E046-69DFE98327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3808" y="8831776"/>
            <a:ext cx="2321157" cy="8952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D3DE71B-B317-9769-C611-3E95ED5D5B9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5417" y="8831776"/>
            <a:ext cx="1479705" cy="895223"/>
          </a:xfrm>
          <a:prstGeom prst="rect">
            <a:avLst/>
          </a:prstGeom>
        </p:spPr>
      </p:pic>
      <p:pic>
        <p:nvPicPr>
          <p:cNvPr id="13" name="Picture 12" descr="A blue and white logo&#10;&#10;Description automatically generated with low confidence">
            <a:extLst>
              <a:ext uri="{FF2B5EF4-FFF2-40B4-BE49-F238E27FC236}">
                <a16:creationId xmlns:a16="http://schemas.microsoft.com/office/drawing/2014/main" id="{E2CDAF63-30C2-FA80-F97B-5053CDDBD29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3485" y="8831776"/>
            <a:ext cx="2851835" cy="895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0236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25C97C3-62A9-69DD-C7FA-767F72E15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b="1" dirty="0" err="1">
                <a:latin typeface="Segoe UI" panose="020B0502040204020203" pitchFamily="34" charset="0"/>
                <a:cs typeface="Segoe UI" panose="020B0502040204020203" pitchFamily="34" charset="0"/>
              </a:rPr>
              <a:t>Discussion</a:t>
            </a:r>
            <a:endParaRPr lang="en-US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7FD0AD-0F0E-BC4C-256D-68B61761B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CB289-27C0-4A95-A181-ECE1A0010B62}" type="slidenum">
              <a:rPr lang="en-US" smtClean="0"/>
              <a:t>17</a:t>
            </a:fld>
            <a:endParaRPr lang="en-US"/>
          </a:p>
        </p:txBody>
      </p:sp>
      <p:pic>
        <p:nvPicPr>
          <p:cNvPr id="1026" name="Picture 2" descr="Happy Season 17 GIF by The Simpsons">
            <a:extLst>
              <a:ext uri="{FF2B5EF4-FFF2-40B4-BE49-F238E27FC236}">
                <a16:creationId xmlns:a16="http://schemas.microsoft.com/office/drawing/2014/main" id="{A02D5B67-D8E0-D089-D450-D4AB11D12D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628350"/>
            <a:ext cx="3640955" cy="2745887"/>
          </a:xfrm>
          <a:prstGeom prst="rect">
            <a:avLst/>
          </a:prstGeom>
          <a:noFill/>
          <a:effectLst>
            <a:reflection blurRad="6350" stA="52000" endA="300" endPos="3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76591CD-68F7-A10D-6F17-4C1CAC32936B}"/>
              </a:ext>
            </a:extLst>
          </p:cNvPr>
          <p:cNvSpPr txBox="1"/>
          <p:nvPr/>
        </p:nvSpPr>
        <p:spPr>
          <a:xfrm rot="16200000">
            <a:off x="-312634" y="4223403"/>
            <a:ext cx="205544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1000" dirty="0"/>
              <a:t>source: giphy.com </a:t>
            </a:r>
            <a:endParaRPr lang="en-US" sz="1000" dirty="0"/>
          </a:p>
        </p:txBody>
      </p:sp>
      <p:pic>
        <p:nvPicPr>
          <p:cNvPr id="6" name="Picture 5" descr="A qr code with black squares&#10;&#10;Description automatically generated">
            <a:extLst>
              <a:ext uri="{FF2B5EF4-FFF2-40B4-BE49-F238E27FC236}">
                <a16:creationId xmlns:a16="http://schemas.microsoft.com/office/drawing/2014/main" id="{A1C8E9C0-B192-EA3F-D584-912FEB7214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5272" y="1835027"/>
            <a:ext cx="3539210" cy="353921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5B4DD2E-3DF1-EB44-468D-5F3D1FFEFF2D}"/>
              </a:ext>
            </a:extLst>
          </p:cNvPr>
          <p:cNvSpPr txBox="1"/>
          <p:nvPr/>
        </p:nvSpPr>
        <p:spPr>
          <a:xfrm>
            <a:off x="5501168" y="1373362"/>
            <a:ext cx="20874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sz="24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Pre</a:t>
            </a:r>
            <a:r>
              <a:rPr lang="de-AT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-Print:</a:t>
            </a:r>
            <a:endParaRPr lang="en-US" sz="2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289363-DBE9-C525-68DF-CEF78D82BC32}"/>
              </a:ext>
            </a:extLst>
          </p:cNvPr>
          <p:cNvSpPr txBox="1"/>
          <p:nvPr/>
        </p:nvSpPr>
        <p:spPr>
          <a:xfrm>
            <a:off x="8610599" y="3312134"/>
            <a:ext cx="349827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1600" b="1" dirty="0">
                <a:latin typeface="Segoe UI" panose="020B0502040204020203" pitchFamily="34" charset="0"/>
                <a:cs typeface="Segoe UI" panose="020B0502040204020203" pitchFamily="34" charset="0"/>
              </a:rPr>
              <a:t>MS Annika:</a:t>
            </a:r>
          </a:p>
          <a:p>
            <a:r>
              <a:rPr lang="de-AT" sz="1600" dirty="0">
                <a:latin typeface="Segoe UI" panose="020B0502040204020203" pitchFamily="34" charset="0"/>
                <a:cs typeface="Segoe UI" panose="020B0502040204020203" pitchFamily="34" charset="0"/>
              </a:rPr>
              <a:t>github.com/</a:t>
            </a:r>
            <a:r>
              <a:rPr lang="de-AT" sz="1600" dirty="0" err="1">
                <a:latin typeface="Segoe UI" panose="020B0502040204020203" pitchFamily="34" charset="0"/>
                <a:cs typeface="Segoe UI" panose="020B0502040204020203" pitchFamily="34" charset="0"/>
              </a:rPr>
              <a:t>hgb</a:t>
            </a:r>
            <a:r>
              <a:rPr lang="de-AT" sz="1600" dirty="0">
                <a:latin typeface="Segoe UI" panose="020B0502040204020203" pitchFamily="34" charset="0"/>
                <a:cs typeface="Segoe UI" panose="020B0502040204020203" pitchFamily="34" charset="0"/>
              </a:rPr>
              <a:t>-bin-</a:t>
            </a:r>
            <a:r>
              <a:rPr lang="de-AT" sz="1600" dirty="0" err="1">
                <a:latin typeface="Segoe UI" panose="020B0502040204020203" pitchFamily="34" charset="0"/>
                <a:cs typeface="Segoe UI" panose="020B0502040204020203" pitchFamily="34" charset="0"/>
              </a:rPr>
              <a:t>proteomics</a:t>
            </a:r>
            <a:r>
              <a:rPr lang="de-AT" sz="1600" dirty="0">
                <a:latin typeface="Segoe UI" panose="020B0502040204020203" pitchFamily="34" charset="0"/>
                <a:cs typeface="Segoe UI" panose="020B0502040204020203" pitchFamily="34" charset="0"/>
              </a:rPr>
              <a:t>/</a:t>
            </a:r>
            <a:br>
              <a:rPr lang="de-AT" sz="1600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de-AT" sz="1600" dirty="0" err="1">
                <a:latin typeface="Segoe UI" panose="020B0502040204020203" pitchFamily="34" charset="0"/>
                <a:cs typeface="Segoe UI" panose="020B0502040204020203" pitchFamily="34" charset="0"/>
              </a:rPr>
              <a:t>MSAnnika</a:t>
            </a:r>
            <a:endParaRPr lang="de-AT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de-AT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de-AT" sz="1600" b="1" dirty="0">
                <a:latin typeface="Segoe UI" panose="020B0502040204020203" pitchFamily="34" charset="0"/>
                <a:cs typeface="Segoe UI" panose="020B0502040204020203" pitchFamily="34" charset="0"/>
              </a:rPr>
              <a:t>Contact:</a:t>
            </a:r>
          </a:p>
          <a:p>
            <a:r>
              <a:rPr lang="de-AT" sz="1600" dirty="0">
                <a:latin typeface="Segoe UI" panose="020B0502040204020203" pitchFamily="34" charset="0"/>
                <a:cs typeface="Segoe UI" panose="020B0502040204020203" pitchFamily="34" charset="0"/>
              </a:rPr>
              <a:t>micha.birklbauer@fh-hagenberg.at</a:t>
            </a:r>
          </a:p>
          <a:p>
            <a:r>
              <a:rPr lang="de-AT" sz="1600" dirty="0">
                <a:latin typeface="Segoe UI" panose="020B0502040204020203" pitchFamily="34" charset="0"/>
                <a:cs typeface="Segoe UI" panose="020B0502040204020203" pitchFamily="34" charset="0"/>
              </a:rPr>
              <a:t>github.com/michabirklbauer</a:t>
            </a:r>
          </a:p>
          <a:p>
            <a:r>
              <a:rPr lang="de-AT" sz="1600" dirty="0">
                <a:latin typeface="Segoe UI" panose="020B0502040204020203" pitchFamily="34" charset="0"/>
                <a:cs typeface="Segoe UI" panose="020B0502040204020203" pitchFamily="34" charset="0"/>
              </a:rPr>
              <a:t>michabirklbauer.me</a:t>
            </a:r>
            <a:endParaRPr lang="en-US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39949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8524FC-63C8-4B70-1D17-A886C6B0C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b="1" dirty="0">
                <a:latin typeface="Segoe UI" panose="020B0502040204020203" pitchFamily="34" charset="0"/>
                <a:cs typeface="Segoe UI" panose="020B0502040204020203" pitchFamily="34" charset="0"/>
              </a:rPr>
              <a:t>Appendix A</a:t>
            </a:r>
            <a:endParaRPr lang="en-US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870563-23E2-DB5F-F309-0B992CB3E3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More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Comparisons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075AC4-3124-F699-0BE2-6FAD748F57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CB289-27C0-4A95-A181-ECE1A0010B6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6115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E47F094-CA0A-34B8-09CA-3B7ADA5840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b="1" dirty="0" err="1">
                <a:latin typeface="Segoe UI" panose="020B0502040204020203" pitchFamily="34" charset="0"/>
                <a:cs typeface="Segoe UI" panose="020B0502040204020203" pitchFamily="34" charset="0"/>
              </a:rPr>
              <a:t>Comparison</a:t>
            </a:r>
            <a:r>
              <a:rPr lang="de-AT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b="1" dirty="0" err="1">
                <a:latin typeface="Segoe UI" panose="020B0502040204020203" pitchFamily="34" charset="0"/>
                <a:cs typeface="Segoe UI" panose="020B0502040204020203" pitchFamily="34" charset="0"/>
              </a:rPr>
              <a:t>of</a:t>
            </a:r>
            <a:r>
              <a:rPr lang="de-AT" b="1" dirty="0">
                <a:latin typeface="Segoe UI" panose="020B0502040204020203" pitchFamily="34" charset="0"/>
                <a:cs typeface="Segoe UI" panose="020B0502040204020203" pitchFamily="34" charset="0"/>
              </a:rPr>
              <a:t> MS Annika 3.0 </a:t>
            </a:r>
            <a:r>
              <a:rPr lang="de-AT" b="1" dirty="0" err="1">
                <a:latin typeface="Segoe UI" panose="020B0502040204020203" pitchFamily="34" charset="0"/>
                <a:cs typeface="Segoe UI" panose="020B0502040204020203" pitchFamily="34" charset="0"/>
              </a:rPr>
              <a:t>to</a:t>
            </a:r>
            <a:r>
              <a:rPr lang="de-AT" b="1" dirty="0">
                <a:latin typeface="Segoe UI" panose="020B0502040204020203" pitchFamily="34" charset="0"/>
                <a:cs typeface="Segoe UI" panose="020B0502040204020203" pitchFamily="34" charset="0"/>
              </a:rPr>
              <a:t> Other Search </a:t>
            </a:r>
            <a:r>
              <a:rPr lang="de-AT" b="1" dirty="0" err="1">
                <a:latin typeface="Segoe UI" panose="020B0502040204020203" pitchFamily="34" charset="0"/>
                <a:cs typeface="Segoe UI" panose="020B0502040204020203" pitchFamily="34" charset="0"/>
              </a:rPr>
              <a:t>Engines</a:t>
            </a:r>
            <a:endParaRPr lang="en-US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6A47EC7-868D-87D9-E10B-6A5111929F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Dataset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by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Matzinger </a:t>
            </a:r>
            <a:r>
              <a:rPr lang="de-AT" i="1" dirty="0">
                <a:latin typeface="Segoe UI" panose="020B0502040204020203" pitchFamily="34" charset="0"/>
                <a:cs typeface="Segoe UI" panose="020B0502040204020203" pitchFamily="34" charset="0"/>
              </a:rPr>
              <a:t>et al. 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→ PXD029252</a:t>
            </a:r>
          </a:p>
          <a:p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Synthetic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peptides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cross-linked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with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ADH</a:t>
            </a:r>
          </a:p>
          <a:p>
            <a:pPr marL="457200" lvl="1" indent="0">
              <a:buNone/>
            </a:pP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→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allows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calculation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of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“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true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“ FDR</a:t>
            </a:r>
          </a:p>
          <a:p>
            <a:pPr marL="457200" lvl="1" indent="0">
              <a:buNone/>
            </a:pP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→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allows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assessment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of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which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crosslinks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are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true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positive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identifications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b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   and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which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are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false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positive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identifications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Comparison against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MaxLynx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(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MaxQuant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),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MeroX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pLink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xiSearch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and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XlinkX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b="1" u="sng" dirty="0">
                <a:latin typeface="Segoe UI" panose="020B0502040204020203" pitchFamily="34" charset="0"/>
                <a:cs typeface="Segoe UI" panose="020B0502040204020203" pitchFamily="34" charset="0"/>
              </a:rPr>
              <a:t>Goal: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Identify as many true positive crosslinks as possible while staying close to 1% FDR</a:t>
            </a:r>
            <a:endParaRPr lang="de-AT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CED231-3890-1D19-0750-07E04EDC5F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CB289-27C0-4A95-A181-ECE1A0010B6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1911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A66B2-E25B-4A3A-9DD3-3526824D6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Introduction: Cross-linking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5947DF-D3C5-47E6-86B4-D615041FBD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003167" cy="4351338"/>
          </a:xfrm>
        </p:spPr>
        <p:txBody>
          <a:bodyPr/>
          <a:lstStyle/>
          <a:p>
            <a:r>
              <a:rPr lang="de-AT" dirty="0" err="1"/>
              <a:t>Crosslinker</a:t>
            </a:r>
            <a:r>
              <a:rPr lang="de-AT" dirty="0"/>
              <a:t>: Small </a:t>
            </a:r>
            <a:r>
              <a:rPr lang="de-AT" dirty="0" err="1"/>
              <a:t>molecule</a:t>
            </a:r>
            <a:r>
              <a:rPr lang="de-AT" dirty="0"/>
              <a:t> </a:t>
            </a:r>
            <a:r>
              <a:rPr lang="de-AT" dirty="0" err="1"/>
              <a:t>that</a:t>
            </a:r>
            <a:r>
              <a:rPr lang="de-AT" dirty="0"/>
              <a:t> </a:t>
            </a:r>
            <a:r>
              <a:rPr lang="de-AT" dirty="0" err="1"/>
              <a:t>covalently</a:t>
            </a:r>
            <a:r>
              <a:rPr lang="de-AT" dirty="0"/>
              <a:t> links </a:t>
            </a:r>
            <a:r>
              <a:rPr lang="de-AT" dirty="0" err="1"/>
              <a:t>amino</a:t>
            </a:r>
            <a:r>
              <a:rPr lang="de-AT" dirty="0"/>
              <a:t> </a:t>
            </a:r>
            <a:r>
              <a:rPr lang="de-AT" dirty="0" err="1"/>
              <a:t>acids</a:t>
            </a:r>
            <a:r>
              <a:rPr lang="de-AT" dirty="0"/>
              <a:t> in </a:t>
            </a:r>
            <a:r>
              <a:rPr lang="de-AT" dirty="0" err="1"/>
              <a:t>or</a:t>
            </a:r>
            <a:r>
              <a:rPr lang="de-AT" dirty="0"/>
              <a:t> </a:t>
            </a:r>
            <a:r>
              <a:rPr lang="de-AT" dirty="0" err="1"/>
              <a:t>between</a:t>
            </a:r>
            <a:r>
              <a:rPr lang="de-AT" dirty="0"/>
              <a:t> </a:t>
            </a:r>
            <a:r>
              <a:rPr lang="de-AT" dirty="0" err="1"/>
              <a:t>proteins</a:t>
            </a:r>
            <a:endParaRPr lang="de-AT" dirty="0"/>
          </a:p>
          <a:p>
            <a:r>
              <a:rPr lang="de-AT" dirty="0"/>
              <a:t>Digestion</a:t>
            </a:r>
          </a:p>
          <a:p>
            <a:r>
              <a:rPr lang="de-AT" dirty="0" err="1"/>
              <a:t>Smaller</a:t>
            </a:r>
            <a:r>
              <a:rPr lang="de-AT" dirty="0"/>
              <a:t> </a:t>
            </a:r>
            <a:r>
              <a:rPr lang="de-AT" dirty="0" err="1"/>
              <a:t>connected</a:t>
            </a:r>
            <a:r>
              <a:rPr lang="de-AT" dirty="0"/>
              <a:t> </a:t>
            </a:r>
            <a:r>
              <a:rPr lang="de-AT" dirty="0" err="1"/>
              <a:t>fragments</a:t>
            </a:r>
            <a:r>
              <a:rPr lang="de-AT" dirty="0"/>
              <a:t> → </a:t>
            </a:r>
            <a:r>
              <a:rPr lang="el-GR" dirty="0">
                <a:solidFill>
                  <a:srgbClr val="1168B2"/>
                </a:solidFill>
              </a:rPr>
              <a:t>α</a:t>
            </a:r>
            <a:r>
              <a:rPr lang="de-AT" dirty="0">
                <a:solidFill>
                  <a:srgbClr val="1168B2"/>
                </a:solidFill>
              </a:rPr>
              <a:t> Peptide </a:t>
            </a:r>
            <a:r>
              <a:rPr lang="de-AT" dirty="0"/>
              <a:t>and</a:t>
            </a:r>
            <a:r>
              <a:rPr lang="de-AT" dirty="0">
                <a:solidFill>
                  <a:srgbClr val="1168B2"/>
                </a:solidFill>
              </a:rPr>
              <a:t> </a:t>
            </a:r>
            <a:r>
              <a:rPr lang="el-GR" dirty="0">
                <a:solidFill>
                  <a:srgbClr val="E3342C"/>
                </a:solidFill>
              </a:rPr>
              <a:t>β</a:t>
            </a:r>
            <a:r>
              <a:rPr lang="de-AT" dirty="0">
                <a:solidFill>
                  <a:srgbClr val="E3342C"/>
                </a:solidFill>
              </a:rPr>
              <a:t> Peptide</a:t>
            </a:r>
          </a:p>
          <a:p>
            <a:r>
              <a:rPr lang="de-AT" dirty="0" err="1"/>
              <a:t>Analyzed</a:t>
            </a:r>
            <a:r>
              <a:rPr lang="de-AT" dirty="0"/>
              <a:t> </a:t>
            </a:r>
            <a:r>
              <a:rPr lang="de-AT" dirty="0" err="1"/>
              <a:t>with</a:t>
            </a:r>
            <a:r>
              <a:rPr lang="de-AT" dirty="0"/>
              <a:t> </a:t>
            </a:r>
            <a:r>
              <a:rPr lang="de-AT" dirty="0" err="1"/>
              <a:t>mass</a:t>
            </a:r>
            <a:r>
              <a:rPr lang="de-AT" dirty="0"/>
              <a:t> </a:t>
            </a:r>
            <a:r>
              <a:rPr lang="de-AT" dirty="0" err="1"/>
              <a:t>spectrometry</a:t>
            </a:r>
            <a:endParaRPr lang="de-AT" dirty="0"/>
          </a:p>
          <a:p>
            <a:r>
              <a:rPr lang="de-AT" dirty="0" err="1"/>
              <a:t>Used</a:t>
            </a:r>
            <a:r>
              <a:rPr lang="de-AT" dirty="0"/>
              <a:t> </a:t>
            </a:r>
            <a:r>
              <a:rPr lang="de-AT" dirty="0" err="1"/>
              <a:t>for</a:t>
            </a:r>
            <a:r>
              <a:rPr lang="de-AT" dirty="0"/>
              <a:t> </a:t>
            </a:r>
            <a:r>
              <a:rPr lang="de-AT" dirty="0" err="1"/>
              <a:t>structure</a:t>
            </a:r>
            <a:r>
              <a:rPr lang="de-AT" dirty="0"/>
              <a:t> </a:t>
            </a:r>
            <a:r>
              <a:rPr lang="de-AT" dirty="0" err="1"/>
              <a:t>analyses</a:t>
            </a:r>
            <a:r>
              <a:rPr lang="de-AT" dirty="0"/>
              <a:t> and </a:t>
            </a:r>
            <a:r>
              <a:rPr lang="de-AT" dirty="0" err="1"/>
              <a:t>to</a:t>
            </a:r>
            <a:r>
              <a:rPr lang="de-AT" dirty="0"/>
              <a:t> </a:t>
            </a:r>
            <a:r>
              <a:rPr lang="de-AT" dirty="0" err="1"/>
              <a:t>study</a:t>
            </a:r>
            <a:r>
              <a:rPr lang="de-AT" dirty="0"/>
              <a:t> protein-</a:t>
            </a:r>
            <a:r>
              <a:rPr lang="de-AT" dirty="0" err="1"/>
              <a:t>interaction</a:t>
            </a:r>
            <a:r>
              <a:rPr lang="de-AT" dirty="0"/>
              <a:t> </a:t>
            </a:r>
            <a:r>
              <a:rPr lang="de-AT" dirty="0" err="1"/>
              <a:t>networks</a:t>
            </a:r>
            <a:endParaRPr lang="de-AT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6B0032-0D3A-417D-A601-4AF049681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590BFA-D088-4721-AC86-269C9D4E656D}" type="slidenum">
              <a:rPr lang="en-US" smtClean="0"/>
              <a:pPr/>
              <a:t>2</a:t>
            </a:fld>
            <a:endParaRPr lang="en-US" dirty="0"/>
          </a:p>
        </p:txBody>
      </p:sp>
      <p:cxnSp>
        <p:nvCxnSpPr>
          <p:cNvPr id="8" name="Connector: Curved 7">
            <a:extLst>
              <a:ext uri="{FF2B5EF4-FFF2-40B4-BE49-F238E27FC236}">
                <a16:creationId xmlns:a16="http://schemas.microsoft.com/office/drawing/2014/main" id="{D45C5E9D-1D39-0107-30B6-C67ACCD1489F}"/>
              </a:ext>
            </a:extLst>
          </p:cNvPr>
          <p:cNvCxnSpPr>
            <a:cxnSpLocks/>
          </p:cNvCxnSpPr>
          <p:nvPr/>
        </p:nvCxnSpPr>
        <p:spPr>
          <a:xfrm rot="16200000" flipH="1">
            <a:off x="8684163" y="4829725"/>
            <a:ext cx="1395665" cy="759974"/>
          </a:xfrm>
          <a:prstGeom prst="curvedConnector3">
            <a:avLst>
              <a:gd name="adj1" fmla="val 50000"/>
            </a:avLst>
          </a:prstGeom>
          <a:ln w="38100">
            <a:solidFill>
              <a:srgbClr val="1168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Curved 26">
            <a:extLst>
              <a:ext uri="{FF2B5EF4-FFF2-40B4-BE49-F238E27FC236}">
                <a16:creationId xmlns:a16="http://schemas.microsoft.com/office/drawing/2014/main" id="{2FAAEB5B-D5D1-87D1-E786-F06783211211}"/>
              </a:ext>
            </a:extLst>
          </p:cNvPr>
          <p:cNvCxnSpPr>
            <a:cxnSpLocks/>
          </p:cNvCxnSpPr>
          <p:nvPr/>
        </p:nvCxnSpPr>
        <p:spPr>
          <a:xfrm>
            <a:off x="7543800" y="1933910"/>
            <a:ext cx="1178454" cy="737104"/>
          </a:xfrm>
          <a:prstGeom prst="curvedConnector3">
            <a:avLst>
              <a:gd name="adj1" fmla="val 273591"/>
            </a:avLst>
          </a:prstGeom>
          <a:ln w="38100">
            <a:solidFill>
              <a:srgbClr val="1168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or: Curved 42">
            <a:extLst>
              <a:ext uri="{FF2B5EF4-FFF2-40B4-BE49-F238E27FC236}">
                <a16:creationId xmlns:a16="http://schemas.microsoft.com/office/drawing/2014/main" id="{5FD8A9AC-46B4-AEF6-6625-60BC97089F94}"/>
              </a:ext>
            </a:extLst>
          </p:cNvPr>
          <p:cNvCxnSpPr>
            <a:cxnSpLocks/>
          </p:cNvCxnSpPr>
          <p:nvPr/>
        </p:nvCxnSpPr>
        <p:spPr>
          <a:xfrm>
            <a:off x="9789696" y="2302462"/>
            <a:ext cx="1142997" cy="961972"/>
          </a:xfrm>
          <a:prstGeom prst="curvedConnector3">
            <a:avLst>
              <a:gd name="adj1" fmla="val -162632"/>
            </a:avLst>
          </a:prstGeom>
          <a:ln w="38100">
            <a:solidFill>
              <a:srgbClr val="E712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41D8B057-2084-1BA6-96BB-E0238AC2D207}"/>
              </a:ext>
            </a:extLst>
          </p:cNvPr>
          <p:cNvCxnSpPr>
            <a:cxnSpLocks/>
          </p:cNvCxnSpPr>
          <p:nvPr/>
        </p:nvCxnSpPr>
        <p:spPr>
          <a:xfrm>
            <a:off x="8919411" y="2382256"/>
            <a:ext cx="0" cy="27672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0F2A080D-C1FA-62DD-5DC4-71F546DB96E8}"/>
              </a:ext>
            </a:extLst>
          </p:cNvPr>
          <p:cNvCxnSpPr>
            <a:cxnSpLocks/>
          </p:cNvCxnSpPr>
          <p:nvPr/>
        </p:nvCxnSpPr>
        <p:spPr>
          <a:xfrm>
            <a:off x="9516980" y="2025736"/>
            <a:ext cx="0" cy="27672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8EA32763-4AE5-F84A-98A7-1EC4FB012736}"/>
              </a:ext>
            </a:extLst>
          </p:cNvPr>
          <p:cNvCxnSpPr>
            <a:cxnSpLocks/>
          </p:cNvCxnSpPr>
          <p:nvPr/>
        </p:nvCxnSpPr>
        <p:spPr>
          <a:xfrm>
            <a:off x="8108963" y="2621021"/>
            <a:ext cx="0" cy="27672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12A05AB3-FC37-AB78-1C68-727F5F21CFB9}"/>
              </a:ext>
            </a:extLst>
          </p:cNvPr>
          <p:cNvCxnSpPr>
            <a:cxnSpLocks/>
          </p:cNvCxnSpPr>
          <p:nvPr/>
        </p:nvCxnSpPr>
        <p:spPr>
          <a:xfrm>
            <a:off x="10507581" y="2176131"/>
            <a:ext cx="0" cy="27672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27C25DA8-14F7-039B-5DA0-474E6F057EF2}"/>
              </a:ext>
            </a:extLst>
          </p:cNvPr>
          <p:cNvSpPr txBox="1"/>
          <p:nvPr/>
        </p:nvSpPr>
        <p:spPr>
          <a:xfrm>
            <a:off x="7463959" y="1588170"/>
            <a:ext cx="1800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dirty="0">
                <a:solidFill>
                  <a:srgbClr val="1168B2"/>
                </a:solidFill>
              </a:rPr>
              <a:t>Protein A</a:t>
            </a:r>
            <a:endParaRPr lang="en-US" dirty="0">
              <a:solidFill>
                <a:srgbClr val="1168B2"/>
              </a:solidFill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375D4400-10C9-E349-2786-3FB4F3B056DF}"/>
              </a:ext>
            </a:extLst>
          </p:cNvPr>
          <p:cNvSpPr txBox="1"/>
          <p:nvPr/>
        </p:nvSpPr>
        <p:spPr>
          <a:xfrm>
            <a:off x="10026313" y="3224457"/>
            <a:ext cx="1283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dirty="0">
                <a:solidFill>
                  <a:srgbClr val="E71224"/>
                </a:solidFill>
              </a:rPr>
              <a:t>Protein B</a:t>
            </a:r>
            <a:endParaRPr lang="en-US" dirty="0">
              <a:solidFill>
                <a:srgbClr val="E71224"/>
              </a:solidFill>
            </a:endParaRP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AAE8C565-452D-99FC-611D-D8668DC36021}"/>
              </a:ext>
            </a:extLst>
          </p:cNvPr>
          <p:cNvCxnSpPr/>
          <p:nvPr/>
        </p:nvCxnSpPr>
        <p:spPr>
          <a:xfrm>
            <a:off x="9396664" y="3586472"/>
            <a:ext cx="0" cy="66749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82AFED49-5479-B126-F757-85C23104CF46}"/>
              </a:ext>
            </a:extLst>
          </p:cNvPr>
          <p:cNvSpPr txBox="1"/>
          <p:nvPr/>
        </p:nvSpPr>
        <p:spPr>
          <a:xfrm>
            <a:off x="8373987" y="3691539"/>
            <a:ext cx="1142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dirty="0"/>
              <a:t>Digestion</a:t>
            </a:r>
            <a:endParaRPr lang="en-US" dirty="0"/>
          </a:p>
        </p:txBody>
      </p: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21910879-CACA-FD66-4608-1962266A17C4}"/>
              </a:ext>
            </a:extLst>
          </p:cNvPr>
          <p:cNvCxnSpPr>
            <a:cxnSpLocks/>
          </p:cNvCxnSpPr>
          <p:nvPr/>
        </p:nvCxnSpPr>
        <p:spPr>
          <a:xfrm>
            <a:off x="9462834" y="5217308"/>
            <a:ext cx="36695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nector: Curved 69">
            <a:extLst>
              <a:ext uri="{FF2B5EF4-FFF2-40B4-BE49-F238E27FC236}">
                <a16:creationId xmlns:a16="http://schemas.microsoft.com/office/drawing/2014/main" id="{C99C80E0-28FF-6767-1EE3-8B235B14CC63}"/>
              </a:ext>
            </a:extLst>
          </p:cNvPr>
          <p:cNvCxnSpPr>
            <a:cxnSpLocks/>
          </p:cNvCxnSpPr>
          <p:nvPr/>
        </p:nvCxnSpPr>
        <p:spPr>
          <a:xfrm rot="16200000" flipH="1">
            <a:off x="9138975" y="4837321"/>
            <a:ext cx="1395665" cy="759974"/>
          </a:xfrm>
          <a:prstGeom prst="curvedConnector3">
            <a:avLst>
              <a:gd name="adj1" fmla="val 50000"/>
            </a:avLst>
          </a:prstGeom>
          <a:ln w="38100">
            <a:solidFill>
              <a:srgbClr val="E712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F6BED134-64B4-D24D-CA28-FB905F3DF1C4}"/>
              </a:ext>
            </a:extLst>
          </p:cNvPr>
          <p:cNvSpPr txBox="1"/>
          <p:nvPr/>
        </p:nvSpPr>
        <p:spPr>
          <a:xfrm>
            <a:off x="7940846" y="4415583"/>
            <a:ext cx="1142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>
                <a:solidFill>
                  <a:srgbClr val="1168B2"/>
                </a:solidFill>
              </a:rPr>
              <a:t>α</a:t>
            </a:r>
            <a:r>
              <a:rPr lang="de-AT" dirty="0">
                <a:solidFill>
                  <a:srgbClr val="1168B2"/>
                </a:solidFill>
              </a:rPr>
              <a:t> Peptide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09970B50-4742-B147-61C3-D1EC5C530E69}"/>
              </a:ext>
            </a:extLst>
          </p:cNvPr>
          <p:cNvSpPr txBox="1"/>
          <p:nvPr/>
        </p:nvSpPr>
        <p:spPr>
          <a:xfrm>
            <a:off x="10218821" y="5633599"/>
            <a:ext cx="11279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dirty="0">
                <a:solidFill>
                  <a:srgbClr val="E3342C"/>
                </a:solidFill>
              </a:rPr>
              <a:t>β</a:t>
            </a:r>
            <a:r>
              <a:rPr lang="de-AT" dirty="0">
                <a:solidFill>
                  <a:srgbClr val="E3342C"/>
                </a:solidFill>
              </a:rPr>
              <a:t> Peptide</a:t>
            </a:r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F93135B7-D4F7-6922-1339-20A2033DA657}"/>
              </a:ext>
            </a:extLst>
          </p:cNvPr>
          <p:cNvCxnSpPr>
            <a:cxnSpLocks/>
          </p:cNvCxnSpPr>
          <p:nvPr/>
        </p:nvCxnSpPr>
        <p:spPr>
          <a:xfrm flipV="1">
            <a:off x="7652847" y="2724916"/>
            <a:ext cx="426198" cy="3570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2B8B66B6-DEDF-7759-F6EB-FC72C0F93681}"/>
              </a:ext>
            </a:extLst>
          </p:cNvPr>
          <p:cNvSpPr txBox="1"/>
          <p:nvPr/>
        </p:nvSpPr>
        <p:spPr>
          <a:xfrm>
            <a:off x="7045901" y="3023599"/>
            <a:ext cx="1283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dirty="0" err="1"/>
              <a:t>Crosslinker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43652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018EF09E-0D9F-213B-32BE-133244BDFE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7F8FBCE-B341-F942-C7B4-2F36562E28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DBA2E-43E7-4812-BF49-D52C47CF7D78}" type="slidenum">
              <a:rPr lang="de-AT" smtClean="0"/>
              <a:t>20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0585803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8524FC-63C8-4B70-1D17-A886C6B0C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b="1" dirty="0">
                <a:latin typeface="Segoe UI" panose="020B0502040204020203" pitchFamily="34" charset="0"/>
                <a:cs typeface="Segoe UI" panose="020B0502040204020203" pitchFamily="34" charset="0"/>
              </a:rPr>
              <a:t>Appendix B</a:t>
            </a:r>
            <a:endParaRPr lang="en-US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870563-23E2-DB5F-F309-0B992CB3E3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Matrix Encoding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075AC4-3124-F699-0BE2-6FAD748F57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CB289-27C0-4A95-A181-ECE1A0010B6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2952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A5374C-893C-B97F-1315-E37D4CB2E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CB289-27C0-4A95-A181-ECE1A0010B62}" type="slidenum">
              <a:rPr lang="en-US" smtClean="0"/>
              <a:t>22</a:t>
            </a:fld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9761E67F-2AA2-BF59-B1A7-FCEEADC032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32723" y="749657"/>
            <a:ext cx="9526551" cy="5358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8338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A5374C-893C-B97F-1315-E37D4CB2E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CB289-27C0-4A95-A181-ECE1A0010B62}" type="slidenum">
              <a:rPr lang="en-US" smtClean="0"/>
              <a:t>23</a:t>
            </a:fld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9761E67F-2AA2-BF59-B1A7-FCEEADC032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32723" y="749657"/>
            <a:ext cx="9526551" cy="5358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059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A5374C-893C-B97F-1315-E37D4CB2E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CB289-27C0-4A95-A181-ECE1A0010B62}" type="slidenum">
              <a:rPr lang="en-US" smtClean="0"/>
              <a:t>24</a:t>
            </a:fld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9761E67F-2AA2-BF59-B1A7-FCEEADC032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32724" y="749657"/>
            <a:ext cx="9526549" cy="5358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2871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A5374C-893C-B97F-1315-E37D4CB2E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CB289-27C0-4A95-A181-ECE1A0010B62}" type="slidenum">
              <a:rPr lang="en-US" smtClean="0"/>
              <a:t>25</a:t>
            </a:fld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9761E67F-2AA2-BF59-B1A7-FCEEADC032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32724" y="749657"/>
            <a:ext cx="9526549" cy="5358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425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A5374C-893C-B97F-1315-E37D4CB2E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CB289-27C0-4A95-A181-ECE1A0010B62}" type="slidenum">
              <a:rPr lang="en-US" smtClean="0"/>
              <a:t>26</a:t>
            </a:fld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9761E67F-2AA2-BF59-B1A7-FCEEADC032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32724" y="749657"/>
            <a:ext cx="9526548" cy="5358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5880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A5374C-893C-B97F-1315-E37D4CB2E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CB289-27C0-4A95-A181-ECE1A0010B62}" type="slidenum">
              <a:rPr lang="en-US" smtClean="0"/>
              <a:t>27</a:t>
            </a:fld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9761E67F-2AA2-BF59-B1A7-FCEEADC032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32724" y="749657"/>
            <a:ext cx="9526548" cy="5358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9499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A5374C-893C-B97F-1315-E37D4CB2E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CB289-27C0-4A95-A181-ECE1A0010B62}" type="slidenum">
              <a:rPr lang="en-US" smtClean="0"/>
              <a:t>28</a:t>
            </a:fld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9761E67F-2AA2-BF59-B1A7-FCEEADC032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32725" y="749657"/>
            <a:ext cx="9526546" cy="5358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8978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A5374C-893C-B97F-1315-E37D4CB2E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CB289-27C0-4A95-A181-ECE1A0010B62}" type="slidenum">
              <a:rPr lang="en-US" smtClean="0"/>
              <a:t>29</a:t>
            </a:fld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9761E67F-2AA2-BF59-B1A7-FCEEADC032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32725" y="749657"/>
            <a:ext cx="9526546" cy="5358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6130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2BC812-34C5-7B31-92F1-611F9E029D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b="1" dirty="0">
                <a:latin typeface="Segoe UI" panose="020B0502040204020203" pitchFamily="34" charset="0"/>
                <a:cs typeface="Segoe UI" panose="020B0502040204020203" pitchFamily="34" charset="0"/>
              </a:rPr>
              <a:t>The Problem</a:t>
            </a:r>
            <a:endParaRPr lang="en-US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FFB272AB-72EC-7C5A-6D3B-24B8CB9B597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697962" y="1825625"/>
            <a:ext cx="3825276" cy="3842664"/>
          </a:xfrm>
          <a:effectLst>
            <a:reflection blurRad="6350" stA="52000" endA="300" endPos="35000" dir="5400000" sy="-100000" algn="bl" rotWithShape="0"/>
          </a:effectLst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C6BF75-08A7-1749-DFF5-1733888EE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CB289-27C0-4A95-A181-ECE1A0010B62}" type="slidenum">
              <a:rPr lang="en-US" smtClean="0"/>
              <a:t>3</a:t>
            </a:fld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7C535D3-B21C-2894-C793-6315AF54569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In non-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cleavable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cross-linking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experiments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we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cannot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infer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masses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of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two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individual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peptides</a:t>
            </a:r>
            <a:endParaRPr lang="de-AT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We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know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mass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of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complete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cross-linked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entity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(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precursor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</a:p>
          <a:p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For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identification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we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need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to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consider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any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combination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of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two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peptides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that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make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up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precursor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mass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48847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A5374C-893C-B97F-1315-E37D4CB2E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CB289-27C0-4A95-A181-ECE1A0010B62}" type="slidenum">
              <a:rPr lang="en-US" smtClean="0"/>
              <a:t>30</a:t>
            </a:fld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9761E67F-2AA2-BF59-B1A7-FCEEADC032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32726" y="749657"/>
            <a:ext cx="9526544" cy="5358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7892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A5374C-893C-B97F-1315-E37D4CB2E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CB289-27C0-4A95-A181-ECE1A0010B62}" type="slidenum">
              <a:rPr lang="en-US" smtClean="0"/>
              <a:t>31</a:t>
            </a:fld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9761E67F-2AA2-BF59-B1A7-FCEEADC032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32726" y="749657"/>
            <a:ext cx="9526544" cy="535868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4537803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84C55-0CD2-E9CD-BB61-052A28392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b="1" dirty="0">
                <a:latin typeface="Segoe UI" panose="020B0502040204020203" pitchFamily="34" charset="0"/>
                <a:cs typeface="Segoe UI" panose="020B0502040204020203" pitchFamily="34" charset="0"/>
              </a:rPr>
              <a:t>The n</a:t>
            </a:r>
            <a:r>
              <a:rPr lang="de-AT" b="1" baseline="30000" dirty="0"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r>
              <a:rPr lang="de-AT" b="1" dirty="0">
                <a:latin typeface="Segoe UI" panose="020B0502040204020203" pitchFamily="34" charset="0"/>
                <a:cs typeface="Segoe UI" panose="020B0502040204020203" pitchFamily="34" charset="0"/>
              </a:rPr>
              <a:t> Problem</a:t>
            </a:r>
            <a:endParaRPr lang="en-US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72BCACC-2DB2-8DCC-B2C0-E6A8B5394DF7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de-AT" dirty="0" err="1">
                    <a:latin typeface="Segoe UI" panose="020B0502040204020203" pitchFamily="34" charset="0"/>
                    <a:cs typeface="Segoe UI" panose="020B0502040204020203" pitchFamily="34" charset="0"/>
                  </a:rPr>
                  <a:t>Considering</a:t>
                </a:r>
                <a:r>
                  <a:rPr lang="de-AT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de-AT" dirty="0" err="1">
                    <a:latin typeface="Segoe UI" panose="020B0502040204020203" pitchFamily="34" charset="0"/>
                    <a:cs typeface="Segoe UI" panose="020B0502040204020203" pitchFamily="34" charset="0"/>
                  </a:rPr>
                  <a:t>every</a:t>
                </a:r>
                <a:r>
                  <a:rPr lang="de-AT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de-AT" dirty="0" err="1">
                    <a:latin typeface="Segoe UI" panose="020B0502040204020203" pitchFamily="34" charset="0"/>
                    <a:cs typeface="Segoe UI" panose="020B0502040204020203" pitchFamily="34" charset="0"/>
                  </a:rPr>
                  <a:t>combination</a:t>
                </a:r>
                <a:r>
                  <a:rPr lang="de-AT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de-AT" dirty="0" err="1">
                    <a:latin typeface="Segoe UI" panose="020B0502040204020203" pitchFamily="34" charset="0"/>
                    <a:cs typeface="Segoe UI" panose="020B0502040204020203" pitchFamily="34" charset="0"/>
                  </a:rPr>
                  <a:t>of</a:t>
                </a:r>
                <a:r>
                  <a:rPr lang="de-AT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de-AT" dirty="0" err="1">
                    <a:latin typeface="Segoe UI" panose="020B0502040204020203" pitchFamily="34" charset="0"/>
                    <a:cs typeface="Segoe UI" panose="020B0502040204020203" pitchFamily="34" charset="0"/>
                  </a:rPr>
                  <a:t>peptides</a:t>
                </a:r>
                <a:r>
                  <a:rPr lang="de-AT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de-AT" dirty="0" err="1">
                    <a:latin typeface="Segoe UI" panose="020B0502040204020203" pitchFamily="34" charset="0"/>
                    <a:cs typeface="Segoe UI" panose="020B0502040204020203" pitchFamily="34" charset="0"/>
                  </a:rPr>
                  <a:t>leads</a:t>
                </a:r>
                <a:r>
                  <a:rPr lang="de-AT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de-AT" dirty="0" err="1">
                    <a:latin typeface="Segoe UI" panose="020B0502040204020203" pitchFamily="34" charset="0"/>
                    <a:cs typeface="Segoe UI" panose="020B0502040204020203" pitchFamily="34" charset="0"/>
                  </a:rPr>
                  <a:t>to</a:t>
                </a:r>
                <a:r>
                  <a:rPr lang="de-AT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de-AT" dirty="0" err="1">
                    <a:latin typeface="Segoe UI" panose="020B0502040204020203" pitchFamily="34" charset="0"/>
                    <a:cs typeface="Segoe UI" panose="020B0502040204020203" pitchFamily="34" charset="0"/>
                  </a:rPr>
                  <a:t>very</a:t>
                </a:r>
                <a:r>
                  <a:rPr lang="de-AT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large </a:t>
                </a:r>
                <a:r>
                  <a:rPr lang="de-AT" dirty="0" err="1">
                    <a:latin typeface="Segoe UI" panose="020B0502040204020203" pitchFamily="34" charset="0"/>
                    <a:cs typeface="Segoe UI" panose="020B0502040204020203" pitchFamily="34" charset="0"/>
                  </a:rPr>
                  <a:t>search</a:t>
                </a:r>
                <a:r>
                  <a:rPr lang="de-AT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de-AT" dirty="0" err="1">
                    <a:latin typeface="Segoe UI" panose="020B0502040204020203" pitchFamily="34" charset="0"/>
                    <a:cs typeface="Segoe UI" panose="020B0502040204020203" pitchFamily="34" charset="0"/>
                  </a:rPr>
                  <a:t>spaces</a:t>
                </a:r>
                <a:endParaRPr lang="de-AT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  <a:p>
                <a:r>
                  <a:rPr lang="en-US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Consider a database of </a:t>
                </a:r>
                <a:r>
                  <a:rPr lang="en-US" i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n</a:t>
                </a:r>
                <a:r>
                  <a:rPr lang="en-US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peptides, the number of possible combinations </a:t>
                </a:r>
                <a:r>
                  <a:rPr lang="en-US" i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c</a:t>
                </a:r>
                <a:r>
                  <a:rPr lang="en-US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would be:</a:t>
                </a:r>
              </a:p>
              <a:p>
                <a14:m>
                  <m:oMath xmlns:m="http://schemas.openxmlformats.org/officeDocument/2006/math">
                    <m:r>
                      <a:rPr lang="de-AT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de-AT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de-A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de-AT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de-AT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mr>
                          <m:mr>
                            <m:e>
                              <m:r>
                                <a:rPr lang="de-AT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</m:m>
                      </m:e>
                    </m:d>
                    <m:r>
                      <a:rPr lang="de-AT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de-AT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de-AT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de-A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AT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de-AT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de-AT" b="0" i="1" smtClean="0">
                        <a:latin typeface="Cambria Math" panose="02040503050406030204" pitchFamily="18" charset="0"/>
                      </a:rPr>
                      <m:t>∗ </m:t>
                    </m:r>
                    <m:f>
                      <m:fPr>
                        <m:ctrlPr>
                          <a:rPr lang="de-AT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AT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de-AT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dirty="0"/>
              </a:p>
              <a:p>
                <a:r>
                  <a:rPr lang="en-US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For big </a:t>
                </a:r>
                <a:r>
                  <a:rPr lang="en-US" i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n</a:t>
                </a:r>
                <a:r>
                  <a:rPr lang="en-US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this can be considered O(n</a:t>
                </a:r>
                <a:r>
                  <a:rPr lang="en-US" baseline="300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2</a:t>
                </a:r>
                <a:r>
                  <a:rPr lang="en-US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) complexity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72BCACC-2DB2-8DCC-B2C0-E6A8B5394DF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3"/>
                <a:stretch>
                  <a:fillRect l="-2118" t="-3361" r="-1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1F12F9-B937-8A30-2AEB-A1B34DA817F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For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human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proteome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(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SwissProt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, 20 337 p),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trypsin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digest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, maximum 3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missed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cleavages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, 5 – 30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peptide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length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</a:p>
          <a:p>
            <a:r>
              <a:rPr lang="de-AT" i="1" dirty="0">
                <a:latin typeface="Segoe UI" panose="020B0502040204020203" pitchFamily="34" charset="0"/>
                <a:cs typeface="Segoe UI" panose="020B0502040204020203" pitchFamily="34" charset="0"/>
              </a:rPr>
              <a:t>n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= 2 749 058</a:t>
            </a:r>
          </a:p>
          <a:p>
            <a:r>
              <a:rPr lang="de-AT" i="1" dirty="0">
                <a:latin typeface="Segoe UI" panose="020B0502040204020203" pitchFamily="34" charset="0"/>
                <a:cs typeface="Segoe UI" panose="020B0502040204020203" pitchFamily="34" charset="0"/>
              </a:rPr>
              <a:t>c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= 3 778 661 318 211</a:t>
            </a:r>
          </a:p>
          <a:p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one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combination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= 16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bytes</a:t>
            </a:r>
            <a:endParaRPr lang="de-AT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Total = ?</a:t>
            </a:r>
          </a:p>
          <a:p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B1481E-ACDF-3CA9-BC0F-9FF6971E26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CB289-27C0-4A95-A181-ECE1A0010B62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43858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FBE54FB-AE5B-D0C1-CE06-FA8FF22CB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b="1" dirty="0">
                <a:latin typeface="Segoe UI" panose="020B0502040204020203" pitchFamily="34" charset="0"/>
                <a:cs typeface="Segoe UI" panose="020B0502040204020203" pitchFamily="34" charset="0"/>
              </a:rPr>
              <a:t>54.98676 TB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94EFF49-F99D-59CB-23B7-DA4BE703A3A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This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would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roughly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fit on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three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enterprise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-level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hard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disks</a:t>
            </a:r>
            <a:endParaRPr lang="de-AT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de-AT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de-AT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Or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on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enough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3.5“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floppy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disks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to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cover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distance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from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Linz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to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Vienna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A78B34F-B949-34A7-D6E2-D048F69362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CB289-27C0-4A95-A181-ECE1A0010B62}" type="slidenum">
              <a:rPr lang="en-US" smtClean="0"/>
              <a:t>5</a:t>
            </a:fld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55530AC-08BA-EF6E-A65A-7467B0E39C36}"/>
              </a:ext>
            </a:extLst>
          </p:cNvPr>
          <p:cNvGrpSpPr/>
          <p:nvPr/>
        </p:nvGrpSpPr>
        <p:grpSpPr>
          <a:xfrm>
            <a:off x="6229845" y="1364520"/>
            <a:ext cx="2838709" cy="1800713"/>
            <a:chOff x="9996861" y="4966067"/>
            <a:chExt cx="2196124" cy="1393094"/>
          </a:xfrm>
        </p:grpSpPr>
        <p:pic>
          <p:nvPicPr>
            <p:cNvPr id="8" name="Picture 4">
              <a:extLst>
                <a:ext uri="{FF2B5EF4-FFF2-40B4-BE49-F238E27FC236}">
                  <a16:creationId xmlns:a16="http://schemas.microsoft.com/office/drawing/2014/main" id="{42876D6E-242B-E706-5BE3-F459AA5194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99892" y="4966068"/>
              <a:ext cx="1393093" cy="1393093"/>
            </a:xfrm>
            <a:prstGeom prst="rect">
              <a:avLst/>
            </a:prstGeom>
            <a:noFill/>
            <a:effectLst>
              <a:reflection blurRad="6350" stA="52000" endA="300" endPos="35000" dir="5400000" sy="-100000" algn="bl" rotWithShape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>
              <a:extLst>
                <a:ext uri="{FF2B5EF4-FFF2-40B4-BE49-F238E27FC236}">
                  <a16:creationId xmlns:a16="http://schemas.microsoft.com/office/drawing/2014/main" id="{3BC5FD9F-46C8-8702-3EC1-085680C576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98376" y="4966067"/>
              <a:ext cx="1393093" cy="1393093"/>
            </a:xfrm>
            <a:prstGeom prst="rect">
              <a:avLst/>
            </a:prstGeom>
            <a:noFill/>
            <a:effectLst>
              <a:reflection blurRad="6350" stA="52000" endA="300" endPos="35000" dir="5400000" sy="-100000" algn="bl" rotWithShape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4">
              <a:extLst>
                <a:ext uri="{FF2B5EF4-FFF2-40B4-BE49-F238E27FC236}">
                  <a16:creationId xmlns:a16="http://schemas.microsoft.com/office/drawing/2014/main" id="{B959BA20-29D6-1DA7-37DC-6653EBC9F8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96861" y="4966068"/>
              <a:ext cx="1393093" cy="1393093"/>
            </a:xfrm>
            <a:prstGeom prst="rect">
              <a:avLst/>
            </a:prstGeom>
            <a:noFill/>
            <a:effectLst>
              <a:reflection blurRad="6350" stA="52000" endA="300" endPos="35000" dir="5400000" sy="-100000" algn="bl" rotWithShape="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24D97B1C-14E6-CC01-144E-69E1083F827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8600" y="3675515"/>
            <a:ext cx="5181600" cy="2493033"/>
          </a:xfrm>
          <a:effectLst>
            <a:reflection blurRad="6350" stA="52000" endA="300" endPos="3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6573049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69B45F-31B5-3279-E375-2CFD68F9B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b="1" dirty="0">
                <a:latin typeface="Segoe UI" panose="020B0502040204020203" pitchFamily="34" charset="0"/>
                <a:cs typeface="Segoe UI" panose="020B0502040204020203" pitchFamily="34" charset="0"/>
              </a:rPr>
              <a:t>Tackling </a:t>
            </a:r>
            <a:r>
              <a:rPr lang="de-AT" b="1" dirty="0" err="1"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de-AT" b="1" dirty="0">
                <a:latin typeface="Segoe UI" panose="020B0502040204020203" pitchFamily="34" charset="0"/>
                <a:cs typeface="Segoe UI" panose="020B0502040204020203" pitchFamily="34" charset="0"/>
              </a:rPr>
              <a:t> n</a:t>
            </a:r>
            <a:r>
              <a:rPr lang="de-AT" b="1" baseline="30000" dirty="0"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r>
              <a:rPr lang="de-AT" b="1" dirty="0">
                <a:latin typeface="Segoe UI" panose="020B0502040204020203" pitchFamily="34" charset="0"/>
                <a:cs typeface="Segoe UI" panose="020B0502040204020203" pitchFamily="34" charset="0"/>
              </a:rPr>
              <a:t> Problem</a:t>
            </a:r>
            <a:endParaRPr lang="en-US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FDD4B7-62B7-2624-8A8A-63767D69C49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Three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different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options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</a:p>
          <a:p>
            <a:pPr lvl="1"/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Cry</a:t>
            </a:r>
          </a:p>
          <a:p>
            <a:pPr lvl="1"/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Reducing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search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space</a:t>
            </a:r>
            <a:endParaRPr lang="de-AT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lvl="1"/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Speeding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up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search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process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so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more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combinations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can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be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considered</a:t>
            </a:r>
            <a:endParaRPr lang="de-AT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88C75C-836E-16B9-6E2B-3F0DCD482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CB289-27C0-4A95-A181-ECE1A0010B62}" type="slidenum">
              <a:rPr lang="en-US" smtClean="0"/>
              <a:t>6</a:t>
            </a:fld>
            <a:endParaRPr lang="en-US"/>
          </a:p>
        </p:txBody>
      </p:sp>
      <p:pic>
        <p:nvPicPr>
          <p:cNvPr id="7" name="Picture 6" descr="A person sitting at a computer with a stream of water coming out of her face&#10;&#10;Description automatically generated">
            <a:extLst>
              <a:ext uri="{FF2B5EF4-FFF2-40B4-BE49-F238E27FC236}">
                <a16:creationId xmlns:a16="http://schemas.microsoft.com/office/drawing/2014/main" id="{A80B3CE4-A323-BA1A-A323-6390A54393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867" y="1825625"/>
            <a:ext cx="2812266" cy="3391678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61F6B8E-7104-CC22-28C0-00DD7D004D53}"/>
              </a:ext>
            </a:extLst>
          </p:cNvPr>
          <p:cNvSpPr txBox="1"/>
          <p:nvPr/>
        </p:nvSpPr>
        <p:spPr>
          <a:xfrm rot="16200000">
            <a:off x="6206033" y="4066469"/>
            <a:ext cx="205544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1000" dirty="0"/>
              <a:t>source: giphy.com 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1691181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7B70D35-E8E9-5508-536A-056FF8E5DC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b="1" dirty="0">
                <a:latin typeface="Segoe UI" panose="020B0502040204020203" pitchFamily="34" charset="0"/>
                <a:cs typeface="Segoe UI" panose="020B0502040204020203" pitchFamily="34" charset="0"/>
              </a:rPr>
              <a:t>The </a:t>
            </a:r>
            <a:r>
              <a:rPr lang="de-AT" b="1" dirty="0" err="1">
                <a:latin typeface="Segoe UI" panose="020B0502040204020203" pitchFamily="34" charset="0"/>
                <a:cs typeface="Segoe UI" panose="020B0502040204020203" pitchFamily="34" charset="0"/>
              </a:rPr>
              <a:t>Idea</a:t>
            </a:r>
            <a:endParaRPr lang="en-US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71B0BF-1258-7E20-6F38-7E76810332D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Reduction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of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search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space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</a:p>
          <a:p>
            <a:pPr lvl="1"/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Identify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one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of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two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peptides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first</a:t>
            </a:r>
            <a:endParaRPr lang="de-AT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lvl="1"/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→ Limits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number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of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combinations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to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consider</a:t>
            </a:r>
            <a:endParaRPr lang="de-AT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Identification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of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peptide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by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a fast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approximate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search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</a:p>
          <a:p>
            <a:pPr lvl="1"/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Encoding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of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peptides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and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spectra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as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sparse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vectors</a:t>
            </a:r>
            <a:endParaRPr lang="de-AT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lvl="1"/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Scoring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purely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based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on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addition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and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multiplication</a:t>
            </a:r>
            <a:endParaRPr lang="de-AT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lvl="1"/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Adhering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to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the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SIMD </a:t>
            </a:r>
            <a:r>
              <a:rPr lang="de-AT" dirty="0" err="1">
                <a:latin typeface="Segoe UI" panose="020B0502040204020203" pitchFamily="34" charset="0"/>
                <a:cs typeface="Segoe UI" panose="020B0502040204020203" pitchFamily="34" charset="0"/>
              </a:rPr>
              <a:t>paradigm</a:t>
            </a:r>
            <a:r>
              <a:rPr lang="de-AT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7" name="Content Placeholder 6" descr="A whiteboard with writing on it&#10;&#10;Description automatically generated">
            <a:extLst>
              <a:ext uri="{FF2B5EF4-FFF2-40B4-BE49-F238E27FC236}">
                <a16:creationId xmlns:a16="http://schemas.microsoft.com/office/drawing/2014/main" id="{7EE96D5E-B3CA-FCE9-C27E-DDFDC8D6AD1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169191"/>
            <a:ext cx="5181600" cy="3664205"/>
          </a:xfrm>
          <a:effectLst>
            <a:reflection blurRad="6350" stA="52000" endA="300" endPos="35000" dir="5400000" sy="-100000" algn="bl" rotWithShape="0"/>
          </a:effec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7F2C381-F54D-25E5-FBCB-9326A15BA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CB289-27C0-4A95-A181-ECE1A0010B6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517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F8B3C4B-17B8-079D-9B83-629A078E2F51}"/>
              </a:ext>
            </a:extLst>
          </p:cNvPr>
          <p:cNvSpPr txBox="1"/>
          <p:nvPr/>
        </p:nvSpPr>
        <p:spPr>
          <a:xfrm>
            <a:off x="380724" y="1989775"/>
            <a:ext cx="189257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mass spectra</a:t>
            </a:r>
            <a:endParaRPr kumimoji="0" lang="de-A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7C54CB-998C-F027-2512-282141E87503}"/>
              </a:ext>
            </a:extLst>
          </p:cNvPr>
          <p:cNvSpPr txBox="1"/>
          <p:nvPr/>
        </p:nvSpPr>
        <p:spPr>
          <a:xfrm>
            <a:off x="380724" y="3930958"/>
            <a:ext cx="189257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protein database</a:t>
            </a:r>
            <a:endParaRPr kumimoji="0" lang="de-A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13CC8F-F032-FB93-52C5-F29529F2FDF9}"/>
              </a:ext>
            </a:extLst>
          </p:cNvPr>
          <p:cNvSpPr txBox="1"/>
          <p:nvPr/>
        </p:nvSpPr>
        <p:spPr>
          <a:xfrm>
            <a:off x="380724" y="5877458"/>
            <a:ext cx="189257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crosslinker</a:t>
            </a:r>
            <a:endParaRPr kumimoji="0" lang="de-A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C6AEE82-5844-F869-F66A-DC88DC8DFC75}"/>
              </a:ext>
            </a:extLst>
          </p:cNvPr>
          <p:cNvSpPr/>
          <p:nvPr/>
        </p:nvSpPr>
        <p:spPr>
          <a:xfrm>
            <a:off x="244337" y="1914090"/>
            <a:ext cx="2165350" cy="440306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A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AD29F7C-3346-8E6D-E8EF-88738894F8B9}"/>
              </a:ext>
            </a:extLst>
          </p:cNvPr>
          <p:cNvSpPr txBox="1"/>
          <p:nvPr/>
        </p:nvSpPr>
        <p:spPr>
          <a:xfrm>
            <a:off x="244337" y="1582601"/>
            <a:ext cx="2165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input</a:t>
            </a:r>
            <a:endParaRPr kumimoji="0" lang="de-A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AFC34A2-03E0-B03B-6E76-9F21DC612ED0}"/>
              </a:ext>
            </a:extLst>
          </p:cNvPr>
          <p:cNvSpPr/>
          <p:nvPr/>
        </p:nvSpPr>
        <p:spPr>
          <a:xfrm>
            <a:off x="3170883" y="2935529"/>
            <a:ext cx="222250" cy="2382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A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368164A-0AE8-F4F7-2331-0E6FE6718EF3}"/>
              </a:ext>
            </a:extLst>
          </p:cNvPr>
          <p:cNvSpPr/>
          <p:nvPr/>
        </p:nvSpPr>
        <p:spPr>
          <a:xfrm>
            <a:off x="3393133" y="2935528"/>
            <a:ext cx="222250" cy="2382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A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22A921D-80B6-40CA-CA1C-773E12217A5A}"/>
              </a:ext>
            </a:extLst>
          </p:cNvPr>
          <p:cNvSpPr/>
          <p:nvPr/>
        </p:nvSpPr>
        <p:spPr>
          <a:xfrm>
            <a:off x="3615383" y="2935527"/>
            <a:ext cx="222250" cy="2382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A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A8C74C5-EC4E-7581-0277-A1D10DC53F64}"/>
              </a:ext>
            </a:extLst>
          </p:cNvPr>
          <p:cNvSpPr/>
          <p:nvPr/>
        </p:nvSpPr>
        <p:spPr>
          <a:xfrm>
            <a:off x="3837633" y="2935526"/>
            <a:ext cx="222250" cy="2382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A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8E86333-4274-6992-136B-0B1615AFFF44}"/>
              </a:ext>
            </a:extLst>
          </p:cNvPr>
          <p:cNvSpPr/>
          <p:nvPr/>
        </p:nvSpPr>
        <p:spPr>
          <a:xfrm>
            <a:off x="4059883" y="2935525"/>
            <a:ext cx="222250" cy="2382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A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85561B7-3CD3-34B8-DA6C-FFD791113741}"/>
              </a:ext>
            </a:extLst>
          </p:cNvPr>
          <p:cNvSpPr/>
          <p:nvPr/>
        </p:nvSpPr>
        <p:spPr>
          <a:xfrm>
            <a:off x="4282133" y="2935524"/>
            <a:ext cx="222250" cy="2382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A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1D7BAFA-0004-9789-070B-A87D8F8EBE6C}"/>
              </a:ext>
            </a:extLst>
          </p:cNvPr>
          <p:cNvCxnSpPr>
            <a:cxnSpLocks/>
          </p:cNvCxnSpPr>
          <p:nvPr/>
        </p:nvCxnSpPr>
        <p:spPr>
          <a:xfrm>
            <a:off x="3170883" y="2614987"/>
            <a:ext cx="13335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A749396-0ADE-6AAA-B297-FFB0D7726EE8}"/>
              </a:ext>
            </a:extLst>
          </p:cNvPr>
          <p:cNvCxnSpPr/>
          <p:nvPr/>
        </p:nvCxnSpPr>
        <p:spPr>
          <a:xfrm flipV="1">
            <a:off x="3177233" y="2014779"/>
            <a:ext cx="0" cy="6065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78BCF81-8E09-A250-636F-3D2CEA4EEB72}"/>
              </a:ext>
            </a:extLst>
          </p:cNvPr>
          <p:cNvCxnSpPr/>
          <p:nvPr/>
        </p:nvCxnSpPr>
        <p:spPr>
          <a:xfrm flipV="1">
            <a:off x="3504258" y="2355158"/>
            <a:ext cx="0" cy="2598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A1C7DF1-0B80-78B2-F61E-AC4D29388BD0}"/>
              </a:ext>
            </a:extLst>
          </p:cNvPr>
          <p:cNvCxnSpPr/>
          <p:nvPr/>
        </p:nvCxnSpPr>
        <p:spPr>
          <a:xfrm flipV="1">
            <a:off x="3948758" y="2170492"/>
            <a:ext cx="0" cy="4444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820440FB-34E8-2783-EC90-19A6BC9084BB}"/>
              </a:ext>
            </a:extLst>
          </p:cNvPr>
          <p:cNvCxnSpPr/>
          <p:nvPr/>
        </p:nvCxnSpPr>
        <p:spPr>
          <a:xfrm flipV="1">
            <a:off x="4171008" y="2539824"/>
            <a:ext cx="0" cy="7516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6CE07A44-4908-4992-E02E-03E61AE1BE97}"/>
              </a:ext>
            </a:extLst>
          </p:cNvPr>
          <p:cNvCxnSpPr/>
          <p:nvPr/>
        </p:nvCxnSpPr>
        <p:spPr>
          <a:xfrm>
            <a:off x="3837633" y="2671169"/>
            <a:ext cx="0" cy="2095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8A95AF3D-E4D8-0E2A-A4D2-E08D77124954}"/>
              </a:ext>
            </a:extLst>
          </p:cNvPr>
          <p:cNvSpPr txBox="1"/>
          <p:nvPr/>
        </p:nvSpPr>
        <p:spPr>
          <a:xfrm>
            <a:off x="4177498" y="2571058"/>
            <a:ext cx="43814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m/z</a:t>
            </a:r>
            <a:endParaRPr kumimoji="0" lang="de-AT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4B1B2D7-AAD9-AFAF-F3A5-70597EA11010}"/>
              </a:ext>
            </a:extLst>
          </p:cNvPr>
          <p:cNvSpPr txBox="1"/>
          <p:nvPr/>
        </p:nvSpPr>
        <p:spPr>
          <a:xfrm rot="16200000">
            <a:off x="2745205" y="2141142"/>
            <a:ext cx="6858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intensity</a:t>
            </a:r>
            <a:endParaRPr kumimoji="0" lang="de-AT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117DAC8-E041-8D3A-AC26-C4056DAFF140}"/>
              </a:ext>
            </a:extLst>
          </p:cNvPr>
          <p:cNvSpPr txBox="1"/>
          <p:nvPr/>
        </p:nvSpPr>
        <p:spPr>
          <a:xfrm>
            <a:off x="3167570" y="2886032"/>
            <a:ext cx="215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0</a:t>
            </a:r>
            <a:endParaRPr kumimoji="0" lang="de-A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B8F6B0B-4931-0E51-D2DB-CDFA2191369D}"/>
              </a:ext>
            </a:extLst>
          </p:cNvPr>
          <p:cNvSpPr txBox="1"/>
          <p:nvPr/>
        </p:nvSpPr>
        <p:spPr>
          <a:xfrm>
            <a:off x="3383467" y="2886032"/>
            <a:ext cx="222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1</a:t>
            </a:r>
            <a:endParaRPr kumimoji="0" lang="de-A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953BCEE-6F87-775B-5249-9ECF7323EF61}"/>
              </a:ext>
            </a:extLst>
          </p:cNvPr>
          <p:cNvSpPr txBox="1"/>
          <p:nvPr/>
        </p:nvSpPr>
        <p:spPr>
          <a:xfrm>
            <a:off x="3837633" y="2886032"/>
            <a:ext cx="222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1</a:t>
            </a:r>
            <a:endParaRPr kumimoji="0" lang="de-A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860D01B-2507-AE72-9B0F-5BC64D78D006}"/>
              </a:ext>
            </a:extLst>
          </p:cNvPr>
          <p:cNvSpPr txBox="1"/>
          <p:nvPr/>
        </p:nvSpPr>
        <p:spPr>
          <a:xfrm>
            <a:off x="4053392" y="2886032"/>
            <a:ext cx="222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1</a:t>
            </a:r>
            <a:endParaRPr kumimoji="0" lang="de-A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7F705D1-36DA-2004-DEEC-13BC0C242016}"/>
              </a:ext>
            </a:extLst>
          </p:cNvPr>
          <p:cNvSpPr txBox="1"/>
          <p:nvPr/>
        </p:nvSpPr>
        <p:spPr>
          <a:xfrm>
            <a:off x="3612069" y="2886032"/>
            <a:ext cx="215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0</a:t>
            </a:r>
            <a:endParaRPr kumimoji="0" lang="de-A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CCDF7DE-71F2-0127-957A-A21C091C2DF2}"/>
              </a:ext>
            </a:extLst>
          </p:cNvPr>
          <p:cNvSpPr txBox="1"/>
          <p:nvPr/>
        </p:nvSpPr>
        <p:spPr>
          <a:xfrm>
            <a:off x="4285309" y="2886032"/>
            <a:ext cx="215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0</a:t>
            </a:r>
            <a:endParaRPr kumimoji="0" lang="de-A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4B82F54-B2DF-6D92-6C99-EEC6EC4F036E}"/>
              </a:ext>
            </a:extLst>
          </p:cNvPr>
          <p:cNvSpPr/>
          <p:nvPr/>
        </p:nvSpPr>
        <p:spPr>
          <a:xfrm>
            <a:off x="2901267" y="1914091"/>
            <a:ext cx="1853397" cy="145032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A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BA0E8AA1-FEAB-D8C6-7A12-BF3DAE8C9EA5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2273300" y="2174441"/>
            <a:ext cx="62796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879B7FCD-A90E-A7E6-39A7-020EC2DEB216}"/>
              </a:ext>
            </a:extLst>
          </p:cNvPr>
          <p:cNvSpPr txBox="1"/>
          <p:nvPr/>
        </p:nvSpPr>
        <p:spPr>
          <a:xfrm>
            <a:off x="2901266" y="1582909"/>
            <a:ext cx="1853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encoding</a:t>
            </a:r>
            <a:endParaRPr kumimoji="0" lang="de-A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62C090B4-9F93-9860-A034-E918555E2F10}"/>
              </a:ext>
            </a:extLst>
          </p:cNvPr>
          <p:cNvSpPr/>
          <p:nvPr/>
        </p:nvSpPr>
        <p:spPr>
          <a:xfrm>
            <a:off x="3170883" y="4497145"/>
            <a:ext cx="222250" cy="2382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A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2F07C189-8957-AE52-FB09-C4366A012E6E}"/>
              </a:ext>
            </a:extLst>
          </p:cNvPr>
          <p:cNvSpPr/>
          <p:nvPr/>
        </p:nvSpPr>
        <p:spPr>
          <a:xfrm>
            <a:off x="3393133" y="4497144"/>
            <a:ext cx="222250" cy="2382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A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3294B784-BB7C-D049-74FF-D6811A33C4E2}"/>
              </a:ext>
            </a:extLst>
          </p:cNvPr>
          <p:cNvSpPr/>
          <p:nvPr/>
        </p:nvSpPr>
        <p:spPr>
          <a:xfrm>
            <a:off x="3615383" y="4497143"/>
            <a:ext cx="222250" cy="2382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A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6966EEEC-BD43-B370-BE79-F69D3F98921C}"/>
              </a:ext>
            </a:extLst>
          </p:cNvPr>
          <p:cNvSpPr/>
          <p:nvPr/>
        </p:nvSpPr>
        <p:spPr>
          <a:xfrm>
            <a:off x="3837633" y="4497142"/>
            <a:ext cx="222250" cy="2382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A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BB9984E6-E320-C9B6-EB6C-4A5F5CC6646C}"/>
              </a:ext>
            </a:extLst>
          </p:cNvPr>
          <p:cNvSpPr/>
          <p:nvPr/>
        </p:nvSpPr>
        <p:spPr>
          <a:xfrm>
            <a:off x="4059883" y="4497141"/>
            <a:ext cx="222250" cy="2382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A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A1AB6F13-04B2-2536-7459-B65347A267C7}"/>
              </a:ext>
            </a:extLst>
          </p:cNvPr>
          <p:cNvSpPr/>
          <p:nvPr/>
        </p:nvSpPr>
        <p:spPr>
          <a:xfrm>
            <a:off x="4282133" y="4497140"/>
            <a:ext cx="222250" cy="2382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A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89115261-72E1-8D83-BDBC-92FBC5D1D30D}"/>
              </a:ext>
            </a:extLst>
          </p:cNvPr>
          <p:cNvCxnSpPr/>
          <p:nvPr/>
        </p:nvCxnSpPr>
        <p:spPr>
          <a:xfrm>
            <a:off x="3837633" y="4232785"/>
            <a:ext cx="0" cy="2095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EEE7B6D0-6D95-5DFB-38F0-3A49C806BABB}"/>
              </a:ext>
            </a:extLst>
          </p:cNvPr>
          <p:cNvSpPr txBox="1"/>
          <p:nvPr/>
        </p:nvSpPr>
        <p:spPr>
          <a:xfrm>
            <a:off x="3167570" y="4447648"/>
            <a:ext cx="215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0</a:t>
            </a:r>
            <a:endParaRPr kumimoji="0" lang="de-A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5CDF9C81-C132-7038-2C9C-6F9CC3EB4655}"/>
              </a:ext>
            </a:extLst>
          </p:cNvPr>
          <p:cNvSpPr txBox="1"/>
          <p:nvPr/>
        </p:nvSpPr>
        <p:spPr>
          <a:xfrm>
            <a:off x="3383467" y="4447648"/>
            <a:ext cx="222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1</a:t>
            </a:r>
            <a:endParaRPr kumimoji="0" lang="de-A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669A39B4-910D-57DC-040F-3D1B3A97E450}"/>
              </a:ext>
            </a:extLst>
          </p:cNvPr>
          <p:cNvSpPr txBox="1"/>
          <p:nvPr/>
        </p:nvSpPr>
        <p:spPr>
          <a:xfrm>
            <a:off x="3837633" y="4447648"/>
            <a:ext cx="222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1</a:t>
            </a:r>
            <a:endParaRPr kumimoji="0" lang="de-A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777B131-DD54-06FB-55C6-8C6633CF6CF6}"/>
              </a:ext>
            </a:extLst>
          </p:cNvPr>
          <p:cNvSpPr txBox="1"/>
          <p:nvPr/>
        </p:nvSpPr>
        <p:spPr>
          <a:xfrm>
            <a:off x="4053392" y="4447648"/>
            <a:ext cx="222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1</a:t>
            </a:r>
            <a:endParaRPr kumimoji="0" lang="de-A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8F526E5B-D4BE-60CA-C603-28D02ECA37B0}"/>
              </a:ext>
            </a:extLst>
          </p:cNvPr>
          <p:cNvSpPr txBox="1"/>
          <p:nvPr/>
        </p:nvSpPr>
        <p:spPr>
          <a:xfrm>
            <a:off x="3612069" y="4447648"/>
            <a:ext cx="215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0</a:t>
            </a:r>
            <a:endParaRPr kumimoji="0" lang="de-A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2C4C4B05-62D3-1E28-F37E-52B26528E4D4}"/>
              </a:ext>
            </a:extLst>
          </p:cNvPr>
          <p:cNvSpPr txBox="1"/>
          <p:nvPr/>
        </p:nvSpPr>
        <p:spPr>
          <a:xfrm>
            <a:off x="4285309" y="4447648"/>
            <a:ext cx="215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0</a:t>
            </a:r>
            <a:endParaRPr kumimoji="0" lang="de-A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C4895DD2-E6B4-3506-9B88-929518A304B5}"/>
              </a:ext>
            </a:extLst>
          </p:cNvPr>
          <p:cNvSpPr txBox="1"/>
          <p:nvPr/>
        </p:nvSpPr>
        <p:spPr>
          <a:xfrm>
            <a:off x="3177233" y="3930958"/>
            <a:ext cx="1323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 E P T I D E</a:t>
            </a:r>
            <a:endParaRPr kumimoji="0" lang="de-A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68CDF655-C824-2C9D-FD72-A2EF5BDAAF4B}"/>
              </a:ext>
            </a:extLst>
          </p:cNvPr>
          <p:cNvSpPr/>
          <p:nvPr/>
        </p:nvSpPr>
        <p:spPr>
          <a:xfrm>
            <a:off x="2900322" y="3808908"/>
            <a:ext cx="1853397" cy="145032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A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C2E91B97-DD48-7CD7-C41E-FD1D93F3B64E}"/>
              </a:ext>
            </a:extLst>
          </p:cNvPr>
          <p:cNvCxnSpPr>
            <a:cxnSpLocks/>
          </p:cNvCxnSpPr>
          <p:nvPr/>
        </p:nvCxnSpPr>
        <p:spPr>
          <a:xfrm>
            <a:off x="2273300" y="4106753"/>
            <a:ext cx="62796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4488B225-04B9-DC85-86C1-9F0D63E5EB3A}"/>
              </a:ext>
            </a:extLst>
          </p:cNvPr>
          <p:cNvCxnSpPr>
            <a:cxnSpLocks/>
          </p:cNvCxnSpPr>
          <p:nvPr/>
        </p:nvCxnSpPr>
        <p:spPr>
          <a:xfrm>
            <a:off x="4753719" y="2632902"/>
            <a:ext cx="1050925" cy="63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6569C73B-26C3-7841-ED91-524037602EBC}"/>
              </a:ext>
            </a:extLst>
          </p:cNvPr>
          <p:cNvCxnSpPr>
            <a:cxnSpLocks/>
          </p:cNvCxnSpPr>
          <p:nvPr/>
        </p:nvCxnSpPr>
        <p:spPr>
          <a:xfrm>
            <a:off x="4753719" y="4534069"/>
            <a:ext cx="10509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05AD082D-C87E-457B-8D91-1B733F55F767}"/>
              </a:ext>
            </a:extLst>
          </p:cNvPr>
          <p:cNvSpPr txBox="1"/>
          <p:nvPr/>
        </p:nvSpPr>
        <p:spPr>
          <a:xfrm>
            <a:off x="4982319" y="3263495"/>
            <a:ext cx="1644650" cy="6463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scoring by multiplication</a:t>
            </a:r>
            <a:endParaRPr kumimoji="0" lang="de-A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C04A5BEC-B068-C17C-BEC9-FF6734277A8A}"/>
              </a:ext>
            </a:extLst>
          </p:cNvPr>
          <p:cNvCxnSpPr>
            <a:cxnSpLocks/>
            <a:endCxn id="76" idx="0"/>
          </p:cNvCxnSpPr>
          <p:nvPr/>
        </p:nvCxnSpPr>
        <p:spPr>
          <a:xfrm>
            <a:off x="5804644" y="2632902"/>
            <a:ext cx="0" cy="6305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D26AF840-DD0F-9F3E-5FC5-B29629E1B6D6}"/>
              </a:ext>
            </a:extLst>
          </p:cNvPr>
          <p:cNvCxnSpPr>
            <a:cxnSpLocks/>
            <a:endCxn id="76" idx="2"/>
          </p:cNvCxnSpPr>
          <p:nvPr/>
        </p:nvCxnSpPr>
        <p:spPr>
          <a:xfrm flipV="1">
            <a:off x="5804644" y="3909826"/>
            <a:ext cx="0" cy="6242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3" name="Picture 92" descr="A logo of a company&#10;&#10;Description automatically generated with medium confidence">
            <a:extLst>
              <a:ext uri="{FF2B5EF4-FFF2-40B4-BE49-F238E27FC236}">
                <a16:creationId xmlns:a16="http://schemas.microsoft.com/office/drawing/2014/main" id="{32CC9EFC-B1F5-C58B-BE89-0698DACCDB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9452" y="1620020"/>
            <a:ext cx="1860545" cy="1504975"/>
          </a:xfrm>
          <a:prstGeom prst="rect">
            <a:avLst/>
          </a:prstGeom>
        </p:spPr>
      </p:pic>
      <p:sp>
        <p:nvSpPr>
          <p:cNvPr id="94" name="TextBox 93">
            <a:extLst>
              <a:ext uri="{FF2B5EF4-FFF2-40B4-BE49-F238E27FC236}">
                <a16:creationId xmlns:a16="http://schemas.microsoft.com/office/drawing/2014/main" id="{D73EE0AD-35C1-80A9-F0F5-E32D5FDF17CF}"/>
              </a:ext>
            </a:extLst>
          </p:cNvPr>
          <p:cNvSpPr txBox="1"/>
          <p:nvPr/>
        </p:nvSpPr>
        <p:spPr>
          <a:xfrm>
            <a:off x="7029452" y="3124995"/>
            <a:ext cx="1860542" cy="92333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identify potential alpha peptides with MS Amanda</a:t>
            </a:r>
            <a:endParaRPr kumimoji="0" lang="de-A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3BB59C96-2682-C604-B64C-9F2BF3766A35}"/>
              </a:ext>
            </a:extLst>
          </p:cNvPr>
          <p:cNvCxnSpPr>
            <a:stCxn id="76" idx="3"/>
            <a:endCxn id="94" idx="1"/>
          </p:cNvCxnSpPr>
          <p:nvPr/>
        </p:nvCxnSpPr>
        <p:spPr>
          <a:xfrm flipV="1">
            <a:off x="6626969" y="3586660"/>
            <a:ext cx="402483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7" name="TextBox 96">
            <a:extLst>
              <a:ext uri="{FF2B5EF4-FFF2-40B4-BE49-F238E27FC236}">
                <a16:creationId xmlns:a16="http://schemas.microsoft.com/office/drawing/2014/main" id="{8A012086-6EDC-DBB7-47EC-EF8185AEB424}"/>
              </a:ext>
            </a:extLst>
          </p:cNvPr>
          <p:cNvSpPr txBox="1"/>
          <p:nvPr/>
        </p:nvSpPr>
        <p:spPr>
          <a:xfrm>
            <a:off x="7029452" y="5323460"/>
            <a:ext cx="1860543" cy="92333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identify complimentary beta peptides</a:t>
            </a:r>
            <a:endParaRPr kumimoji="0" lang="de-A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7BFE5201-8725-E262-01CC-FF5913D04BB0}"/>
              </a:ext>
            </a:extLst>
          </p:cNvPr>
          <p:cNvSpPr txBox="1"/>
          <p:nvPr/>
        </p:nvSpPr>
        <p:spPr>
          <a:xfrm>
            <a:off x="9503215" y="5046461"/>
            <a:ext cx="2235200" cy="1200329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create crosslinks from alpha and beta peptides that match precursor mass </a:t>
            </a:r>
            <a:endParaRPr kumimoji="0" lang="de-A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E6BE95B1-A076-CD0D-E8AD-EA0EC5ABE8D5}"/>
              </a:ext>
            </a:extLst>
          </p:cNvPr>
          <p:cNvSpPr/>
          <p:nvPr/>
        </p:nvSpPr>
        <p:spPr>
          <a:xfrm>
            <a:off x="9373484" y="1914090"/>
            <a:ext cx="2494663" cy="440306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A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88ABC5BE-6B0C-4CE0-535A-8B8E015DC563}"/>
              </a:ext>
            </a:extLst>
          </p:cNvPr>
          <p:cNvSpPr txBox="1"/>
          <p:nvPr/>
        </p:nvSpPr>
        <p:spPr>
          <a:xfrm>
            <a:off x="9373484" y="1582601"/>
            <a:ext cx="2494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output</a:t>
            </a:r>
            <a:endParaRPr kumimoji="0" lang="de-A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EA0A8F10-8DCF-89AA-1DEC-628113F211F3}"/>
              </a:ext>
            </a:extLst>
          </p:cNvPr>
          <p:cNvCxnSpPr>
            <a:stCxn id="94" idx="2"/>
            <a:endCxn id="97" idx="0"/>
          </p:cNvCxnSpPr>
          <p:nvPr/>
        </p:nvCxnSpPr>
        <p:spPr>
          <a:xfrm>
            <a:off x="7959723" y="4048325"/>
            <a:ext cx="1" cy="12751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3FDBCC16-0BA8-D6CA-455A-D104DE651151}"/>
              </a:ext>
            </a:extLst>
          </p:cNvPr>
          <p:cNvCxnSpPr>
            <a:stCxn id="8" idx="3"/>
          </p:cNvCxnSpPr>
          <p:nvPr/>
        </p:nvCxnSpPr>
        <p:spPr>
          <a:xfrm>
            <a:off x="2273300" y="6062124"/>
            <a:ext cx="4756152" cy="10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05" name="Table 104">
            <a:extLst>
              <a:ext uri="{FF2B5EF4-FFF2-40B4-BE49-F238E27FC236}">
                <a16:creationId xmlns:a16="http://schemas.microsoft.com/office/drawing/2014/main" id="{44A52671-99C2-C97C-8884-961090216657}"/>
              </a:ext>
            </a:extLst>
          </p:cNvPr>
          <p:cNvGraphicFramePr>
            <a:graphicFrameLocks noGrp="1"/>
          </p:cNvGraphicFramePr>
          <p:nvPr/>
        </p:nvGraphicFramePr>
        <p:xfrm>
          <a:off x="9503215" y="2641210"/>
          <a:ext cx="2235201" cy="15049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5067">
                  <a:extLst>
                    <a:ext uri="{9D8B030D-6E8A-4147-A177-3AD203B41FA5}">
                      <a16:colId xmlns:a16="http://schemas.microsoft.com/office/drawing/2014/main" val="2477717805"/>
                    </a:ext>
                  </a:extLst>
                </a:gridCol>
                <a:gridCol w="745067">
                  <a:extLst>
                    <a:ext uri="{9D8B030D-6E8A-4147-A177-3AD203B41FA5}">
                      <a16:colId xmlns:a16="http://schemas.microsoft.com/office/drawing/2014/main" val="2274866410"/>
                    </a:ext>
                  </a:extLst>
                </a:gridCol>
                <a:gridCol w="745067">
                  <a:extLst>
                    <a:ext uri="{9D8B030D-6E8A-4147-A177-3AD203B41FA5}">
                      <a16:colId xmlns:a16="http://schemas.microsoft.com/office/drawing/2014/main" val="1082991576"/>
                    </a:ext>
                  </a:extLst>
                </a:gridCol>
              </a:tblGrid>
              <a:tr h="376244">
                <a:tc>
                  <a:txBody>
                    <a:bodyPr/>
                    <a:lstStyle/>
                    <a:p>
                      <a:r>
                        <a:rPr lang="de-DE" sz="1600" dirty="0"/>
                        <a:t>scan</a:t>
                      </a:r>
                      <a:endParaRPr lang="de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alpha</a:t>
                      </a:r>
                      <a:endParaRPr lang="de-A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beta</a:t>
                      </a:r>
                      <a:endParaRPr lang="de-A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8071390"/>
                  </a:ext>
                </a:extLst>
              </a:tr>
              <a:tr h="376244">
                <a:tc>
                  <a:txBody>
                    <a:bodyPr/>
                    <a:lstStyle/>
                    <a:p>
                      <a:r>
                        <a:rPr lang="de-DE" dirty="0"/>
                        <a:t>1</a:t>
                      </a:r>
                      <a:endParaRPr lang="de-A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PEPK</a:t>
                      </a:r>
                      <a:endParaRPr lang="de-A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TKDE</a:t>
                      </a:r>
                      <a:endParaRPr lang="de-A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3222794"/>
                  </a:ext>
                </a:extLst>
              </a:tr>
              <a:tr h="376244">
                <a:tc>
                  <a:txBody>
                    <a:bodyPr/>
                    <a:lstStyle/>
                    <a:p>
                      <a:r>
                        <a:rPr lang="de-DE" dirty="0"/>
                        <a:t>2</a:t>
                      </a:r>
                      <a:endParaRPr lang="de-A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PKEP</a:t>
                      </a:r>
                      <a:endParaRPr lang="de-A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KDET</a:t>
                      </a:r>
                      <a:endParaRPr lang="de-A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1476833"/>
                  </a:ext>
                </a:extLst>
              </a:tr>
              <a:tr h="376244">
                <a:tc>
                  <a:txBody>
                    <a:bodyPr/>
                    <a:lstStyle/>
                    <a:p>
                      <a:r>
                        <a:rPr lang="de-DE" dirty="0"/>
                        <a:t>3</a:t>
                      </a:r>
                      <a:endParaRPr lang="de-A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KEPP</a:t>
                      </a:r>
                      <a:endParaRPr lang="de-A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TIDK</a:t>
                      </a:r>
                      <a:endParaRPr lang="de-A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6156961"/>
                  </a:ext>
                </a:extLst>
              </a:tr>
            </a:tbl>
          </a:graphicData>
        </a:graphic>
      </p:graphicFrame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6FF08576-F5DB-2F25-23F0-00B62E984922}"/>
              </a:ext>
            </a:extLst>
          </p:cNvPr>
          <p:cNvCxnSpPr>
            <a:stCxn id="97" idx="3"/>
          </p:cNvCxnSpPr>
          <p:nvPr/>
        </p:nvCxnSpPr>
        <p:spPr>
          <a:xfrm>
            <a:off x="8889995" y="5785125"/>
            <a:ext cx="61322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751777FF-7156-8752-E262-48692BA462F2}"/>
              </a:ext>
            </a:extLst>
          </p:cNvPr>
          <p:cNvCxnSpPr/>
          <p:nvPr/>
        </p:nvCxnSpPr>
        <p:spPr>
          <a:xfrm>
            <a:off x="6823820" y="3586660"/>
            <a:ext cx="0" cy="71363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9E1CB808-BB38-D019-6E2B-A444A804B4FF}"/>
              </a:ext>
            </a:extLst>
          </p:cNvPr>
          <p:cNvSpPr txBox="1"/>
          <p:nvPr/>
        </p:nvSpPr>
        <p:spPr>
          <a:xfrm>
            <a:off x="6005888" y="4300290"/>
            <a:ext cx="1644643" cy="646331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take highest scoring hits</a:t>
            </a:r>
            <a:endParaRPr kumimoji="0" lang="de-A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3C31A4BC-95A2-41F5-BAFD-0A58F6CC1441}"/>
              </a:ext>
            </a:extLst>
          </p:cNvPr>
          <p:cNvCxnSpPr/>
          <p:nvPr/>
        </p:nvCxnSpPr>
        <p:spPr>
          <a:xfrm>
            <a:off x="2587283" y="4122883"/>
            <a:ext cx="0" cy="1395088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3" name="TextBox 112">
            <a:extLst>
              <a:ext uri="{FF2B5EF4-FFF2-40B4-BE49-F238E27FC236}">
                <a16:creationId xmlns:a16="http://schemas.microsoft.com/office/drawing/2014/main" id="{9FB0E108-7301-19D5-B2D3-44FEC8AC18E6}"/>
              </a:ext>
            </a:extLst>
          </p:cNvPr>
          <p:cNvSpPr txBox="1"/>
          <p:nvPr/>
        </p:nvSpPr>
        <p:spPr>
          <a:xfrm>
            <a:off x="2475601" y="5516711"/>
            <a:ext cx="195499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in silico </a:t>
            </a: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digestion</a:t>
            </a:r>
            <a:endParaRPr kumimoji="0" lang="de-A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8289B48-261A-19D0-0283-295728EA5775}"/>
              </a:ext>
            </a:extLst>
          </p:cNvPr>
          <p:cNvSpPr txBox="1"/>
          <p:nvPr/>
        </p:nvSpPr>
        <p:spPr>
          <a:xfrm>
            <a:off x="2900321" y="3475614"/>
            <a:ext cx="1853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encoding</a:t>
            </a:r>
            <a:endParaRPr kumimoji="0" lang="de-A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EE0A9E-0BD4-5582-F302-245682D65B89}"/>
              </a:ext>
            </a:extLst>
          </p:cNvPr>
          <p:cNvSpPr/>
          <p:nvPr/>
        </p:nvSpPr>
        <p:spPr>
          <a:xfrm>
            <a:off x="0" y="1253359"/>
            <a:ext cx="12192000" cy="560464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6F648AC-21B0-DB7A-E9E4-CFD978130192}"/>
              </a:ext>
            </a:extLst>
          </p:cNvPr>
          <p:cNvGrpSpPr/>
          <p:nvPr/>
        </p:nvGrpSpPr>
        <p:grpSpPr>
          <a:xfrm>
            <a:off x="2541510" y="14604"/>
            <a:ext cx="7108979" cy="1232229"/>
            <a:chOff x="2878476" y="6423"/>
            <a:chExt cx="7108979" cy="1232229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8FB44E91-A29C-E7EF-A15C-E09B86C5B6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78476" y="6423"/>
              <a:ext cx="1232229" cy="12322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897106F-D738-7C1D-14FB-3C80AB3CAA77}"/>
                </a:ext>
              </a:extLst>
            </p:cNvPr>
            <p:cNvSpPr txBox="1"/>
            <p:nvPr/>
          </p:nvSpPr>
          <p:spPr>
            <a:xfrm>
              <a:off x="4393257" y="68539"/>
              <a:ext cx="5594198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AT" sz="6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MS Annika 3.0</a:t>
              </a:r>
              <a:endParaRPr kumimoji="0" lang="en-US" sz="6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04463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D6571-9255-5547-F1B9-94369DE029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b="1" dirty="0">
                <a:latin typeface="Segoe UI" panose="020B0502040204020203" pitchFamily="34" charset="0"/>
                <a:cs typeface="Segoe UI" panose="020B0502040204020203" pitchFamily="34" charset="0"/>
              </a:rPr>
              <a:t>The End </a:t>
            </a:r>
            <a:r>
              <a:rPr lang="de-AT" b="1" dirty="0" err="1">
                <a:latin typeface="Segoe UI" panose="020B0502040204020203" pitchFamily="34" charset="0"/>
                <a:cs typeface="Segoe UI" panose="020B0502040204020203" pitchFamily="34" charset="0"/>
              </a:rPr>
              <a:t>Product</a:t>
            </a:r>
            <a:endParaRPr lang="en-US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63B014-D555-A6F0-7F90-53E49EF60D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i="1" dirty="0" err="1">
                <a:latin typeface="Segoe UI" panose="020B0502040204020203" pitchFamily="34" charset="0"/>
                <a:cs typeface="Segoe UI" panose="020B0502040204020203" pitchFamily="34" charset="0"/>
              </a:rPr>
              <a:t>Quite</a:t>
            </a:r>
            <a:r>
              <a:rPr lang="de-AT" i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de-AT" i="1" dirty="0" err="1">
                <a:latin typeface="Segoe UI" panose="020B0502040204020203" pitchFamily="34" charset="0"/>
                <a:cs typeface="Segoe UI" panose="020B0502040204020203" pitchFamily="34" charset="0"/>
              </a:rPr>
              <a:t>literally</a:t>
            </a:r>
            <a:r>
              <a:rPr lang="de-AT" i="1" dirty="0">
                <a:latin typeface="Segoe UI" panose="020B0502040204020203" pitchFamily="34" charset="0"/>
                <a:cs typeface="Segoe UI" panose="020B0502040204020203" pitchFamily="34" charset="0"/>
              </a:rPr>
              <a:t>…</a:t>
            </a:r>
            <a:endParaRPr lang="en-US" i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294775-CE46-118A-A180-C207E1B2AC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CB289-27C0-4A95-A181-ECE1A0010B6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1095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0</TotalTime>
  <Words>845</Words>
  <Application>Microsoft Office PowerPoint</Application>
  <PresentationFormat>Widescreen</PresentationFormat>
  <Paragraphs>177</Paragraphs>
  <Slides>31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31</vt:i4>
      </vt:variant>
    </vt:vector>
  </HeadingPairs>
  <TitlesOfParts>
    <vt:vector size="40" baseType="lpstr">
      <vt:lpstr>Aptos</vt:lpstr>
      <vt:lpstr>Aptos Display</vt:lpstr>
      <vt:lpstr>Arial</vt:lpstr>
      <vt:lpstr>Calibri</vt:lpstr>
      <vt:lpstr>Calibri Light</vt:lpstr>
      <vt:lpstr>Cambria Math</vt:lpstr>
      <vt:lpstr>Segoe UI</vt:lpstr>
      <vt:lpstr>Office Theme</vt:lpstr>
      <vt:lpstr>1_Office Theme</vt:lpstr>
      <vt:lpstr>Solving big problems on small computers</vt:lpstr>
      <vt:lpstr>Introduction: Cross-linking</vt:lpstr>
      <vt:lpstr>The Problem</vt:lpstr>
      <vt:lpstr>The n2 Problem</vt:lpstr>
      <vt:lpstr>54.98676 TB</vt:lpstr>
      <vt:lpstr>Tackling the n2 Problem</vt:lpstr>
      <vt:lpstr>The Idea</vt:lpstr>
      <vt:lpstr>PowerPoint Presentation</vt:lpstr>
      <vt:lpstr>The End Product</vt:lpstr>
      <vt:lpstr>Comparison of MS Annika 3.0 to Other Search Engines</vt:lpstr>
      <vt:lpstr>PowerPoint Presentation</vt:lpstr>
      <vt:lpstr>The Real Test: Large Scale Proteome-Wide Crosslink Identification</vt:lpstr>
      <vt:lpstr>PowerPoint Presentation</vt:lpstr>
      <vt:lpstr>PowerPoint Presentation</vt:lpstr>
      <vt:lpstr>Conclusions</vt:lpstr>
      <vt:lpstr>Acknowledgements</vt:lpstr>
      <vt:lpstr>Discussion</vt:lpstr>
      <vt:lpstr>Appendix A</vt:lpstr>
      <vt:lpstr>Comparison of MS Annika 3.0 to Other Search Engines</vt:lpstr>
      <vt:lpstr>PowerPoint Presentation</vt:lpstr>
      <vt:lpstr>Appendix B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Solving big problems on small computers</dc:title>
  <dc:creator>Birklbauer Micha</dc:creator>
  <cp:lastModifiedBy>Birklbauer Micha</cp:lastModifiedBy>
  <cp:revision>59</cp:revision>
  <dcterms:created xsi:type="dcterms:W3CDTF">2024-02-08T12:43:48Z</dcterms:created>
  <dcterms:modified xsi:type="dcterms:W3CDTF">2024-09-12T08:56:17Z</dcterms:modified>
</cp:coreProperties>
</file>